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9" r:id="rId3"/>
    <p:sldId id="275" r:id="rId4"/>
    <p:sldId id="259" r:id="rId5"/>
    <p:sldId id="263" r:id="rId6"/>
    <p:sldId id="276" r:id="rId7"/>
    <p:sldId id="260" r:id="rId8"/>
    <p:sldId id="262" r:id="rId9"/>
    <p:sldId id="261" r:id="rId10"/>
    <p:sldId id="273" r:id="rId11"/>
    <p:sldId id="272" r:id="rId12"/>
    <p:sldId id="274" r:id="rId13"/>
    <p:sldId id="270" r:id="rId14"/>
    <p:sldId id="264" r:id="rId15"/>
    <p:sldId id="265" r:id="rId16"/>
    <p:sldId id="266" r:id="rId17"/>
    <p:sldId id="268" r:id="rId18"/>
    <p:sldId id="267" r:id="rId19"/>
    <p:sldId id="277" r:id="rId20"/>
    <p:sldId id="280" r:id="rId21"/>
    <p:sldId id="281" r:id="rId22"/>
    <p:sldId id="282" r:id="rId23"/>
    <p:sldId id="278" r:id="rId24"/>
    <p:sldId id="283" r:id="rId25"/>
    <p:sldId id="284" r:id="rId26"/>
    <p:sldId id="285" r:id="rId27"/>
    <p:sldId id="286" r:id="rId28"/>
    <p:sldId id="258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2EE"/>
    <a:srgbClr val="FF642E"/>
    <a:srgbClr val="FFE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70" autoAdjust="0"/>
    <p:restoredTop sz="94660"/>
  </p:normalViewPr>
  <p:slideViewPr>
    <p:cSldViewPr snapToGrid="0">
      <p:cViewPr varScale="1">
        <p:scale>
          <a:sx n="166" d="100"/>
          <a:sy n="166" d="100"/>
        </p:scale>
        <p:origin x="225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D8FD3-7E5B-488E-90FC-1815E9415B7B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023B6-8447-40C2-9EB8-5CC51F6DB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41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FC426-686C-46F7-A6D0-8F7DADBC2708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46203-D065-4C44-9415-B181BECB9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809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>
            <a:extLst>
              <a:ext uri="{FF2B5EF4-FFF2-40B4-BE49-F238E27FC236}">
                <a16:creationId xmlns:a16="http://schemas.microsoft.com/office/drawing/2014/main" xmlns="" id="{DBC31F0D-699B-5AA3-9A7D-0AC8A4813B5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Notes Placeholder 2">
            <a:extLst>
              <a:ext uri="{FF2B5EF4-FFF2-40B4-BE49-F238E27FC236}">
                <a16:creationId xmlns:a16="http://schemas.microsoft.com/office/drawing/2014/main" xmlns="" id="{25933DD0-9555-0AD8-051A-5A843DB4D7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/>
          </a:p>
        </p:txBody>
      </p:sp>
      <p:sp>
        <p:nvSpPr>
          <p:cNvPr id="4099" name="Slide Number Placeholder 3">
            <a:extLst>
              <a:ext uri="{FF2B5EF4-FFF2-40B4-BE49-F238E27FC236}">
                <a16:creationId xmlns:a16="http://schemas.microsoft.com/office/drawing/2014/main" xmlns="" id="{6AA2ED9A-5EC8-CB17-E360-9037504E24CD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68F99686-4EDE-6B42-A9D6-43A6678B0705}" type="slidenum">
              <a:rPr lang="en-US" altLang="ru-RU">
                <a:latin typeface="Aptos" panose="020B0004020202020204" pitchFamily="34" charset="0"/>
              </a:rPr>
              <a:pPr eaLnBrk="1" hangingPunct="1"/>
              <a:t>1</a:t>
            </a:fld>
            <a:endParaRPr lang="en-US" altLang="ru-RU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19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509A-42BD-4B24-A545-0EB966C1E216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BBA5-56D2-4191-8B98-852C62BBD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932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509A-42BD-4B24-A545-0EB966C1E216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BBA5-56D2-4191-8B98-852C62BBD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21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509A-42BD-4B24-A545-0EB966C1E216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BBA5-56D2-4191-8B98-852C62BBD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77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69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509A-42BD-4B24-A545-0EB966C1E216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BBA5-56D2-4191-8B98-852C62BBD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91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509A-42BD-4B24-A545-0EB966C1E216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BBA5-56D2-4191-8B98-852C62BBD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19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509A-42BD-4B24-A545-0EB966C1E216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BBA5-56D2-4191-8B98-852C62BBD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37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509A-42BD-4B24-A545-0EB966C1E216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BBA5-56D2-4191-8B98-852C62BBD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196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509A-42BD-4B24-A545-0EB966C1E216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BBA5-56D2-4191-8B98-852C62BBD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730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509A-42BD-4B24-A545-0EB966C1E216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BBA5-56D2-4191-8B98-852C62BBD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022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509A-42BD-4B24-A545-0EB966C1E216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BBA5-56D2-4191-8B98-852C62BBD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86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509A-42BD-4B24-A545-0EB966C1E216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BBA5-56D2-4191-8B98-852C62BBD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87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5509A-42BD-4B24-A545-0EB966C1E216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1BBA5-56D2-4191-8B98-852C62BBD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19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Visio_Drawing1111111.vsdx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Frame 62" descr="preencoded.png">
            <a:extLst>
              <a:ext uri="{FF2B5EF4-FFF2-40B4-BE49-F238E27FC236}">
                <a16:creationId xmlns:a16="http://schemas.microsoft.com/office/drawing/2014/main" xmlns="" id="{790513D7-EE66-0D3F-AA9F-817FD95D6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66725"/>
            <a:ext cx="41910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name_15">
            <a:extLst>
              <a:ext uri="{FF2B5EF4-FFF2-40B4-BE49-F238E27FC236}">
                <a16:creationId xmlns:a16="http://schemas.microsoft.com/office/drawing/2014/main" xmlns="" id="{6935D147-758F-90C8-118D-3BE785F8E6A9}"/>
              </a:ext>
            </a:extLst>
          </p:cNvPr>
          <p:cNvSpPr>
            <a:spLocks noChangeArrowheads="1"/>
          </p:cNvSpPr>
          <p:nvPr/>
        </p:nvSpPr>
        <p:spPr bwMode="auto">
          <a:xfrm rot="21599400">
            <a:off x="539750" y="2549525"/>
            <a:ext cx="5875338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</a:rPr>
              <a:t>Интеграция</a:t>
            </a: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</a:rPr>
              <a:t> 1C</a:t>
            </a: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</a:rPr>
              <a:t>– Directum RX</a:t>
            </a:r>
            <a:endParaRPr lang="ru-RU" altLang="ru-RU" sz="3200" b="1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name_15">
            <a:extLst>
              <a:ext uri="{FF2B5EF4-FFF2-40B4-BE49-F238E27FC236}">
                <a16:creationId xmlns:a16="http://schemas.microsoft.com/office/drawing/2014/main" xmlns="" id="{508DA520-FC11-C7B5-D2AB-C7C13BD95802}"/>
              </a:ext>
            </a:extLst>
          </p:cNvPr>
          <p:cNvSpPr>
            <a:spLocks noChangeArrowheads="1"/>
          </p:cNvSpPr>
          <p:nvPr/>
        </p:nvSpPr>
        <p:spPr bwMode="auto">
          <a:xfrm rot="21599400">
            <a:off x="539651" y="3297645"/>
            <a:ext cx="5875338" cy="61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Автоматизация согласования «Заявки на расходование денежных средств»</a:t>
            </a:r>
            <a:endParaRPr lang="ru-RU" altLang="ru-RU" sz="2000" b="1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65B29902-BE6E-A81E-79CC-38506143154B}"/>
              </a:ext>
            </a:extLst>
          </p:cNvPr>
          <p:cNvSpPr txBox="1">
            <a:spLocks/>
          </p:cNvSpPr>
          <p:nvPr/>
        </p:nvSpPr>
        <p:spPr>
          <a:xfrm>
            <a:off x="539596" y="6240591"/>
            <a:ext cx="2900363" cy="3649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</a:rPr>
              <a:t>22.01.2026</a:t>
            </a:r>
          </a:p>
        </p:txBody>
      </p:sp>
      <p:pic>
        <p:nvPicPr>
          <p:cNvPr id="12" name="Рисунок 11" descr="Изображение выглядит как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303708B6-ADAE-CED9-4A5D-B395311B1E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7"/>
          <a:stretch>
            <a:fillRect/>
          </a:stretch>
        </p:blipFill>
        <p:spPr>
          <a:xfrm>
            <a:off x="6096000" y="357188"/>
            <a:ext cx="6096000" cy="65008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34" y="1803085"/>
            <a:ext cx="5473834" cy="4357525"/>
          </a:xfrm>
          <a:prstGeom prst="rect">
            <a:avLst/>
          </a:prstGeom>
          <a:effectLst>
            <a:outerShdw blurRad="139700" dist="50800" dir="5400000" algn="ctr" rotWithShape="0">
              <a:schemeClr val="bg2">
                <a:lumMod val="90000"/>
              </a:scheme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854" y="1803085"/>
            <a:ext cx="4645879" cy="2452384"/>
          </a:xfrm>
          <a:prstGeom prst="rect">
            <a:avLst/>
          </a:prstGeom>
          <a:effectLst>
            <a:outerShdw blurRad="139700" dist="50800" dir="5400000" algn="ctr" rotWithShape="0">
              <a:schemeClr val="bg2">
                <a:lumMod val="90000"/>
              </a:scheme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rcRect r="2947"/>
          <a:stretch>
            <a:fillRect/>
          </a:stretch>
        </p:blipFill>
        <p:spPr>
          <a:xfrm>
            <a:off x="5899532" y="4259229"/>
            <a:ext cx="6013065" cy="1901381"/>
          </a:xfrm>
          <a:prstGeom prst="rect">
            <a:avLst/>
          </a:prstGeom>
          <a:effectLst>
            <a:outerShdw blurRad="139700" dist="50800" dir="5400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3" name="name_15">
            <a:extLst>
              <a:ext uri="{FF2B5EF4-FFF2-40B4-BE49-F238E27FC236}">
                <a16:creationId xmlns:a16="http://schemas.microsoft.com/office/drawing/2014/main" xmlns="" id="{C16962D1-DE1E-2CA0-4A1E-BEFD6786B540}"/>
              </a:ext>
            </a:extLst>
          </p:cNvPr>
          <p:cNvSpPr/>
          <p:nvPr/>
        </p:nvSpPr>
        <p:spPr>
          <a:xfrm rot="21599400">
            <a:off x="333374" y="399978"/>
            <a:ext cx="9615885" cy="458788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>
              <a:defRPr/>
            </a:pPr>
            <a:r>
              <a:rPr lang="en-US" sz="3200" b="1" dirty="0" err="1">
                <a:latin typeface="Roboto" panose="02000000000000000000" pitchFamily="2" charset="0"/>
                <a:ea typeface="Roboto" panose="02000000000000000000" pitchFamily="2" charset="0"/>
              </a:rPr>
              <a:t>Модуль</a:t>
            </a: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</a:rPr>
              <a:t> интеграции </a:t>
            </a: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</a:rPr>
              <a:t>Directum RX</a:t>
            </a:r>
            <a:endParaRPr lang="ru-RU" sz="3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Frame 1000003728" descr="preencoded.png">
            <a:extLst>
              <a:ext uri="{FF2B5EF4-FFF2-40B4-BE49-F238E27FC236}">
                <a16:creationId xmlns:a16="http://schemas.microsoft.com/office/drawing/2014/main" xmlns="" id="{F4347892-C9D8-5A3F-C8EC-EF7B316445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1" b="3614"/>
          <a:stretch>
            <a:fillRect/>
          </a:stretch>
        </p:blipFill>
        <p:spPr bwMode="auto">
          <a:xfrm>
            <a:off x="10245090" y="1"/>
            <a:ext cx="1946910" cy="120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5D7BEE6-41B2-92F7-0BA5-B9656DAE11E1}"/>
              </a:ext>
            </a:extLst>
          </p:cNvPr>
          <p:cNvSpPr txBox="1"/>
          <p:nvPr/>
        </p:nvSpPr>
        <p:spPr>
          <a:xfrm>
            <a:off x="333333" y="1073148"/>
            <a:ext cx="7596229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Работа интеграции для получения данных из 1С в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 Directum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RX</a:t>
            </a:r>
          </a:p>
        </p:txBody>
      </p:sp>
    </p:spTree>
    <p:extLst>
      <p:ext uri="{BB962C8B-B14F-4D97-AF65-F5344CB8AC3E}">
        <p14:creationId xmlns:p14="http://schemas.microsoft.com/office/powerpoint/2010/main" val="2867671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4184" y="1192922"/>
            <a:ext cx="6568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Параметры интеграции Отправка по процессу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34" y="1895570"/>
            <a:ext cx="7897091" cy="4389346"/>
          </a:xfrm>
          <a:prstGeom prst="rect">
            <a:avLst/>
          </a:prstGeom>
          <a:effectLst>
            <a:outerShdw blurRad="139700" dist="50800" dir="5400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4" name="name_15">
            <a:extLst>
              <a:ext uri="{FF2B5EF4-FFF2-40B4-BE49-F238E27FC236}">
                <a16:creationId xmlns:a16="http://schemas.microsoft.com/office/drawing/2014/main" xmlns="" id="{F34A2611-3DBF-0B0D-C51C-BF80AE2C822B}"/>
              </a:ext>
            </a:extLst>
          </p:cNvPr>
          <p:cNvSpPr/>
          <p:nvPr/>
        </p:nvSpPr>
        <p:spPr>
          <a:xfrm rot="21599400">
            <a:off x="333374" y="399978"/>
            <a:ext cx="9615885" cy="458788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>
              <a:defRPr/>
            </a:pPr>
            <a:r>
              <a:rPr lang="en-US" sz="3200" b="1" dirty="0" err="1">
                <a:latin typeface="Roboto" panose="02000000000000000000" pitchFamily="2" charset="0"/>
                <a:ea typeface="Roboto" panose="02000000000000000000" pitchFamily="2" charset="0"/>
              </a:rPr>
              <a:t>Модуль</a:t>
            </a: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</a:rPr>
              <a:t> интеграции </a:t>
            </a: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</a:rPr>
              <a:t>Directum RX</a:t>
            </a:r>
            <a:endParaRPr lang="ru-RU" sz="3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Frame 1000003728" descr="preencoded.png">
            <a:extLst>
              <a:ext uri="{FF2B5EF4-FFF2-40B4-BE49-F238E27FC236}">
                <a16:creationId xmlns:a16="http://schemas.microsoft.com/office/drawing/2014/main" xmlns="" id="{A40FC380-52DA-1D0D-CB85-7A8ADFFA1B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1" b="3614"/>
          <a:stretch>
            <a:fillRect/>
          </a:stretch>
        </p:blipFill>
        <p:spPr bwMode="auto">
          <a:xfrm>
            <a:off x="10245090" y="1"/>
            <a:ext cx="1946910" cy="120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6CA9D76F-40E2-2724-D0C8-8A5C5DEFF77C}"/>
              </a:ext>
            </a:extLst>
          </p:cNvPr>
          <p:cNvSpPr/>
          <p:nvPr/>
        </p:nvSpPr>
        <p:spPr>
          <a:xfrm>
            <a:off x="8385623" y="1885143"/>
            <a:ext cx="3473044" cy="1718669"/>
          </a:xfrm>
          <a:prstGeom prst="roundRect">
            <a:avLst>
              <a:gd name="adj" fmla="val 2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180000" rIns="270000" bIns="270000" anchor="t" anchorCtr="0"/>
          <a:lstStyle/>
          <a:p>
            <a:pPr marL="285750" indent="-285750">
              <a:spcAft>
                <a:spcPts val="600"/>
              </a:spcAft>
              <a:buFont typeface="Системный шрифт, обычный"/>
              <a:buChar char="—"/>
            </a:pPr>
            <a:r>
              <a:rPr lang="ru-RU" sz="1600" dirty="0">
                <a:solidFill>
                  <a:schemeClr val="tx1"/>
                </a:solidFill>
              </a:rPr>
              <a:t>При создании объекта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Системный шрифт, обычный"/>
              <a:buChar char="—"/>
            </a:pPr>
            <a:r>
              <a:rPr lang="ru-RU" sz="1600" dirty="0">
                <a:solidFill>
                  <a:schemeClr val="tx1"/>
                </a:solidFill>
              </a:rPr>
              <a:t>При обновлении объекта</a:t>
            </a:r>
          </a:p>
          <a:p>
            <a:pPr marL="285750" indent="-285750">
              <a:spcAft>
                <a:spcPts val="600"/>
              </a:spcAft>
              <a:buFont typeface="Системный шрифт, обычный"/>
              <a:buChar char="—"/>
            </a:pPr>
            <a:r>
              <a:rPr lang="ru-RU" sz="1600" dirty="0">
                <a:solidFill>
                  <a:schemeClr val="tx1"/>
                </a:solidFill>
              </a:rPr>
              <a:t>При </a:t>
            </a:r>
            <a:r>
              <a:rPr lang="ru-RU" sz="1600" dirty="0" err="1">
                <a:solidFill>
                  <a:schemeClr val="tx1"/>
                </a:solidFill>
              </a:rPr>
              <a:t>ошибк</a:t>
            </a:r>
            <a:r>
              <a:rPr lang="en-US" sz="1600" dirty="0" err="1">
                <a:solidFill>
                  <a:schemeClr val="tx1"/>
                </a:solidFill>
              </a:rPr>
              <a:t>е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создания/обновления</a:t>
            </a:r>
          </a:p>
        </p:txBody>
      </p:sp>
    </p:spTree>
    <p:extLst>
      <p:ext uri="{BB962C8B-B14F-4D97-AF65-F5344CB8AC3E}">
        <p14:creationId xmlns:p14="http://schemas.microsoft.com/office/powerpoint/2010/main" val="3768455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443" y="1562254"/>
            <a:ext cx="4830627" cy="2491748"/>
          </a:xfrm>
          <a:prstGeom prst="rect">
            <a:avLst/>
          </a:prstGeom>
          <a:effectLst>
            <a:outerShdw blurRad="139700" dist="50800" dir="5400000" algn="ctr" rotWithShape="0">
              <a:schemeClr val="bg2">
                <a:lumMod val="90000"/>
              </a:scheme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30" y="2735546"/>
            <a:ext cx="7296194" cy="3723316"/>
          </a:xfrm>
          <a:prstGeom prst="rect">
            <a:avLst/>
          </a:prstGeom>
          <a:effectLst>
            <a:outerShdw blurRad="139700" dist="50800" dir="5400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6" name="name_15">
            <a:extLst>
              <a:ext uri="{FF2B5EF4-FFF2-40B4-BE49-F238E27FC236}">
                <a16:creationId xmlns:a16="http://schemas.microsoft.com/office/drawing/2014/main" xmlns="" id="{25C0B518-0F65-0D3F-76E3-308455B13685}"/>
              </a:ext>
            </a:extLst>
          </p:cNvPr>
          <p:cNvSpPr/>
          <p:nvPr/>
        </p:nvSpPr>
        <p:spPr>
          <a:xfrm rot="21599400">
            <a:off x="333374" y="399978"/>
            <a:ext cx="9615885" cy="458788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>
              <a:defRPr/>
            </a:pPr>
            <a:r>
              <a:rPr lang="en-US" sz="3200" b="1" dirty="0" err="1">
                <a:latin typeface="Roboto" panose="02000000000000000000" pitchFamily="2" charset="0"/>
                <a:ea typeface="Roboto" panose="02000000000000000000" pitchFamily="2" charset="0"/>
              </a:rPr>
              <a:t>Модуль</a:t>
            </a: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</a:rPr>
              <a:t> интеграции </a:t>
            </a: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</a:rPr>
              <a:t>Directum RX</a:t>
            </a:r>
            <a:endParaRPr lang="ru-RU" sz="3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8" name="Frame 1000003728" descr="preencoded.png">
            <a:extLst>
              <a:ext uri="{FF2B5EF4-FFF2-40B4-BE49-F238E27FC236}">
                <a16:creationId xmlns:a16="http://schemas.microsoft.com/office/drawing/2014/main" xmlns="" id="{A5CC224E-D1C8-A087-0E25-65B139DA1E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1" b="3614"/>
          <a:stretch>
            <a:fillRect/>
          </a:stretch>
        </p:blipFill>
        <p:spPr bwMode="auto">
          <a:xfrm>
            <a:off x="10245090" y="1"/>
            <a:ext cx="1946910" cy="120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1FB7D0A-A504-1C88-4061-B388AD620A6C}"/>
              </a:ext>
            </a:extLst>
          </p:cNvPr>
          <p:cNvSpPr txBox="1"/>
          <p:nvPr/>
        </p:nvSpPr>
        <p:spPr>
          <a:xfrm>
            <a:off x="244184" y="1192922"/>
            <a:ext cx="6568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Схема процесса в параметре интеграции</a:t>
            </a:r>
          </a:p>
        </p:txBody>
      </p:sp>
    </p:spTree>
    <p:extLst>
      <p:ext uri="{BB962C8B-B14F-4D97-AF65-F5344CB8AC3E}">
        <p14:creationId xmlns:p14="http://schemas.microsoft.com/office/powerpoint/2010/main" val="1315589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34" y="2222492"/>
            <a:ext cx="7150131" cy="4005397"/>
          </a:xfrm>
          <a:prstGeom prst="rect">
            <a:avLst/>
          </a:prstGeom>
          <a:effectLst>
            <a:outerShdw blurRad="139700" dist="50800" dir="5400000" algn="ctr" rotWithShape="0">
              <a:schemeClr val="bg2">
                <a:lumMod val="90000"/>
              </a:scheme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516" y="1864447"/>
            <a:ext cx="4360326" cy="1760713"/>
          </a:xfrm>
          <a:prstGeom prst="rect">
            <a:avLst/>
          </a:prstGeom>
          <a:effectLst>
            <a:outerShdw blurRad="139700" dist="50800" dir="5400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6" name="name_15">
            <a:extLst>
              <a:ext uri="{FF2B5EF4-FFF2-40B4-BE49-F238E27FC236}">
                <a16:creationId xmlns:a16="http://schemas.microsoft.com/office/drawing/2014/main" xmlns="" id="{BABAFCFA-B407-9407-00C5-0BB48AF72C07}"/>
              </a:ext>
            </a:extLst>
          </p:cNvPr>
          <p:cNvSpPr/>
          <p:nvPr/>
        </p:nvSpPr>
        <p:spPr>
          <a:xfrm rot="21599400">
            <a:off x="333374" y="399978"/>
            <a:ext cx="9615885" cy="458788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>
              <a:defRPr/>
            </a:pPr>
            <a:r>
              <a:rPr lang="en-US" sz="3200" b="1" dirty="0" err="1">
                <a:latin typeface="Roboto" panose="02000000000000000000" pitchFamily="2" charset="0"/>
                <a:ea typeface="Roboto" panose="02000000000000000000" pitchFamily="2" charset="0"/>
              </a:rPr>
              <a:t>Модуль</a:t>
            </a: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</a:rPr>
              <a:t> интеграции </a:t>
            </a: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</a:rPr>
              <a:t>Directum RX</a:t>
            </a:r>
            <a:endParaRPr lang="ru-RU" sz="3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Frame 1000003728" descr="preencoded.png">
            <a:extLst>
              <a:ext uri="{FF2B5EF4-FFF2-40B4-BE49-F238E27FC236}">
                <a16:creationId xmlns:a16="http://schemas.microsoft.com/office/drawing/2014/main" xmlns="" id="{BA5047C7-355A-F2B2-F2AA-F8F202A12E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1" b="3614"/>
          <a:stretch>
            <a:fillRect/>
          </a:stretch>
        </p:blipFill>
        <p:spPr bwMode="auto">
          <a:xfrm>
            <a:off x="10245090" y="1"/>
            <a:ext cx="1946910" cy="120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1DFDDF6-BB6D-39BF-0814-09BE250FF870}"/>
              </a:ext>
            </a:extLst>
          </p:cNvPr>
          <p:cNvSpPr txBox="1"/>
          <p:nvPr/>
        </p:nvSpPr>
        <p:spPr>
          <a:xfrm>
            <a:off x="333334" y="1192922"/>
            <a:ext cx="7123182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Параметры интеграции для отправки данных из 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Directum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в 1С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C5705C77-05C2-34C7-0321-3D31B1CE8ABC}"/>
              </a:ext>
            </a:extLst>
          </p:cNvPr>
          <p:cNvSpPr/>
          <p:nvPr/>
        </p:nvSpPr>
        <p:spPr>
          <a:xfrm>
            <a:off x="7745500" y="3914880"/>
            <a:ext cx="4071341" cy="1871558"/>
          </a:xfrm>
          <a:prstGeom prst="roundRect">
            <a:avLst>
              <a:gd name="adj" fmla="val 2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180000" rIns="270000" bIns="270000" anchor="t" anchorCtr="0"/>
          <a:lstStyle/>
          <a:p>
            <a:pPr marL="285750" indent="-285750">
              <a:buFont typeface="Системный шрифт, обычный"/>
              <a:buChar char="—"/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Направление</a:t>
            </a:r>
          </a:p>
          <a:p>
            <a:pPr marL="285750" indent="-285750">
              <a:buFont typeface="Системный шрифт, обычный"/>
              <a:buChar char="—"/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Сущность в 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RX</a:t>
            </a:r>
          </a:p>
          <a:p>
            <a:pPr marL="285750" indent="-285750">
              <a:buFont typeface="Системный шрифт, обычный"/>
              <a:buChar char="—"/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Сущность в </a:t>
            </a:r>
            <a:r>
              <a:rPr lang="ru-RU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инт</a:t>
            </a: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ru-RU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сист</a:t>
            </a: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285750" indent="-285750">
              <a:buFont typeface="Системный шрифт, обычный"/>
              <a:buChar char="—"/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Фильтр</a:t>
            </a:r>
          </a:p>
          <a:p>
            <a:pPr marL="285750" indent="-285750">
              <a:buFont typeface="Системный шрифт, обычный"/>
              <a:buChar char="—"/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Маппинг полей</a:t>
            </a:r>
          </a:p>
          <a:p>
            <a:pPr marL="285750" indent="-285750">
              <a:buFont typeface="Системный шрифт, обычный"/>
              <a:buChar char="—"/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Отправка по процессу</a:t>
            </a:r>
          </a:p>
        </p:txBody>
      </p:sp>
    </p:spTree>
    <p:extLst>
      <p:ext uri="{BB962C8B-B14F-4D97-AF65-F5344CB8AC3E}">
        <p14:creationId xmlns:p14="http://schemas.microsoft.com/office/powerpoint/2010/main" val="3401694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887699" y="9021097"/>
            <a:ext cx="680888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27000"/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</a:rPr>
              <a:t>Дополнительные сущности и объекты 1С</a:t>
            </a:r>
          </a:p>
          <a:p>
            <a:pPr marL="182563" indent="-127000"/>
            <a:endParaRPr lang="ru-RU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82563" indent="-127000">
              <a:buFont typeface="Arial" panose="020B0604020202020204" pitchFamily="34" charset="0"/>
              <a:buChar char="•"/>
            </a:pP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</a:rPr>
              <a:t>Служебный реквизит</a:t>
            </a:r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DRX_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</a:rPr>
              <a:t>Статус – реквизит для каждой сущности интеграции.</a:t>
            </a:r>
          </a:p>
          <a:p>
            <a:pPr marL="182563" indent="-127000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</a:rPr>
              <a:t>Эффективная интеграция 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=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</a:rPr>
              <a:t> обмен только актуальной информацией.</a:t>
            </a:r>
          </a:p>
          <a:p>
            <a:pPr marL="182563" indent="-127000">
              <a:buFont typeface="Arial" panose="020B0604020202020204" pitchFamily="34" charset="0"/>
              <a:buChar char="•"/>
            </a:pPr>
            <a:endParaRPr lang="ru-RU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82563" indent="-127000">
              <a:buFont typeface="Arial" panose="020B0604020202020204" pitchFamily="34" charset="0"/>
              <a:buChar char="•"/>
            </a:pP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</a:rPr>
              <a:t>Перечисления</a:t>
            </a:r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DRX_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</a:rPr>
              <a:t>ВидыСтатусовОтправкиДанныхВ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Directum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</a:rPr>
              <a:t> – перечисление.</a:t>
            </a:r>
          </a:p>
          <a:p>
            <a:pPr marL="182563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</a:rPr>
              <a:t>Изменения объекта интеграции в 1С = регистрация объекта к отправке в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 Directum RX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  <a:p>
            <a:pPr marL="182563" indent="-127000">
              <a:buFont typeface="Arial" panose="020B0604020202020204" pitchFamily="34" charset="0"/>
              <a:buChar char="•"/>
            </a:pPr>
            <a:endParaRPr lang="ru-RU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82563" indent="-127000">
              <a:buFont typeface="Arial" panose="020B0604020202020204" pitchFamily="34" charset="0"/>
              <a:buChar char="•"/>
            </a:pP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</a:rPr>
              <a:t>Регистры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DRX_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</a:rPr>
              <a:t>СтатусыОбъектовИнтеграции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CDirectum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</a:rPr>
              <a:t> - регистр сведений.</a:t>
            </a:r>
          </a:p>
          <a:p>
            <a:pPr marL="182563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</a:rPr>
              <a:t>Действие интеграции должно сохраниться в истории. 	 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DRX_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</a:rPr>
              <a:t>ДополнительныеСогласующиеИз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Directum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</a:rPr>
              <a:t> -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</a:rPr>
              <a:t>регистр сведений Актуальные дополнительные согласующие из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Directum RX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182563" indent="-127000"/>
            <a:endParaRPr lang="ru-RU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82563" indent="-127000">
              <a:buFont typeface="Arial" panose="020B0604020202020204" pitchFamily="34" charset="0"/>
              <a:buChar char="•"/>
            </a:pP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</a:rPr>
              <a:t>Расширение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DRX_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</a:rPr>
              <a:t>Интеграция – расширение (дополнение)</a:t>
            </a:r>
          </a:p>
          <a:p>
            <a:pPr marL="182563" indent="-127000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</a:rPr>
              <a:t>Вся логика обработки событий интеграции в отдельном расширении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82563" indent="-127000"/>
            <a:endParaRPr lang="ru-RU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334" y="5812531"/>
            <a:ext cx="8467766" cy="646331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Важно!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Доработка требует перевода конфигурации 1С в режим «Редактируется с сохранением поддержки» 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577" y="1770597"/>
            <a:ext cx="2939979" cy="4819554"/>
          </a:xfrm>
          <a:prstGeom prst="rect">
            <a:avLst/>
          </a:prstGeom>
          <a:effectLst>
            <a:outerShdw blurRad="139700" dist="50800" dir="5400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3" name="name_15">
            <a:extLst>
              <a:ext uri="{FF2B5EF4-FFF2-40B4-BE49-F238E27FC236}">
                <a16:creationId xmlns:a16="http://schemas.microsoft.com/office/drawing/2014/main" xmlns="" id="{717B0595-51CA-0DAB-40F6-24B3EFA666A7}"/>
              </a:ext>
            </a:extLst>
          </p:cNvPr>
          <p:cNvSpPr/>
          <p:nvPr/>
        </p:nvSpPr>
        <p:spPr>
          <a:xfrm rot="21599400">
            <a:off x="333374" y="399978"/>
            <a:ext cx="9615885" cy="458788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>
              <a:defRPr/>
            </a:pP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</a:rPr>
              <a:t>Данные интеграции</a:t>
            </a:r>
          </a:p>
        </p:txBody>
      </p:sp>
      <p:pic>
        <p:nvPicPr>
          <p:cNvPr id="4" name="Frame 1000003728" descr="preencoded.png">
            <a:extLst>
              <a:ext uri="{FF2B5EF4-FFF2-40B4-BE49-F238E27FC236}">
                <a16:creationId xmlns:a16="http://schemas.microsoft.com/office/drawing/2014/main" xmlns="" id="{7502765E-5F2F-E0C7-D2B7-0C744F061D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1" b="3614"/>
          <a:stretch>
            <a:fillRect/>
          </a:stretch>
        </p:blipFill>
        <p:spPr bwMode="auto">
          <a:xfrm>
            <a:off x="10245090" y="1"/>
            <a:ext cx="1946910" cy="120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AFEBEB-823C-FBC5-50A9-00115AB4B89C}"/>
              </a:ext>
            </a:extLst>
          </p:cNvPr>
          <p:cNvSpPr txBox="1"/>
          <p:nvPr/>
        </p:nvSpPr>
        <p:spPr>
          <a:xfrm>
            <a:off x="333334" y="1192922"/>
            <a:ext cx="7123182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Дополнительные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сущности и объекты 1С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0D94A1A5-A2DB-64B7-8455-3F23C80D17DD}"/>
              </a:ext>
            </a:extLst>
          </p:cNvPr>
          <p:cNvSpPr/>
          <p:nvPr/>
        </p:nvSpPr>
        <p:spPr>
          <a:xfrm>
            <a:off x="333334" y="1770597"/>
            <a:ext cx="3981491" cy="1469009"/>
          </a:xfrm>
          <a:prstGeom prst="roundRect">
            <a:avLst>
              <a:gd name="adj" fmla="val 2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t" anchorCtr="0"/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Служебный реквизит</a:t>
            </a:r>
          </a:p>
          <a:p>
            <a:r>
              <a:rPr lang="en-US" sz="1400" dirty="0">
                <a:solidFill>
                  <a:srgbClr val="FF64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DRX_</a:t>
            </a:r>
            <a:r>
              <a:rPr lang="ru-RU" sz="1400" dirty="0">
                <a:solidFill>
                  <a:srgbClr val="FF64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Статус </a:t>
            </a: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– реквизит для каждой сущности интеграции.</a:t>
            </a:r>
          </a:p>
          <a:p>
            <a:pPr marL="12700"/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Эффективная интеграция  </a:t>
            </a:r>
            <a:r>
              <a:rPr lang="en-US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=</a:t>
            </a: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обмен только актуальной информацией.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D50DEA60-6C7B-08ED-D853-F4571A4C9941}"/>
              </a:ext>
            </a:extLst>
          </p:cNvPr>
          <p:cNvSpPr/>
          <p:nvPr/>
        </p:nvSpPr>
        <p:spPr>
          <a:xfrm>
            <a:off x="4427195" y="1770597"/>
            <a:ext cx="4373905" cy="1469009"/>
          </a:xfrm>
          <a:prstGeom prst="roundRect">
            <a:avLst>
              <a:gd name="adj" fmla="val 2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t" anchorCtr="0"/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Перечисления</a:t>
            </a:r>
          </a:p>
          <a:p>
            <a:r>
              <a:rPr lang="en-US" sz="1400" dirty="0">
                <a:solidFill>
                  <a:srgbClr val="FF64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DRX_</a:t>
            </a:r>
            <a:r>
              <a:rPr lang="ru-RU" sz="1400" dirty="0">
                <a:solidFill>
                  <a:srgbClr val="FF64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ВидыСтатусовОтправкиДанныхВ</a:t>
            </a:r>
            <a:r>
              <a:rPr lang="en-US" sz="1400" dirty="0">
                <a:solidFill>
                  <a:srgbClr val="FF64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Directum</a:t>
            </a:r>
            <a:r>
              <a:rPr lang="ru-RU" sz="1400" dirty="0">
                <a:solidFill>
                  <a:srgbClr val="FF64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– перечисление.</a:t>
            </a:r>
          </a:p>
          <a:p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Изменения объекта интеграции в 1С = регистрация объекта к отправке в</a:t>
            </a:r>
            <a:r>
              <a:rPr lang="en-US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Directum</a:t>
            </a: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r>
              <a:rPr lang="en-US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RX</a:t>
            </a: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1880A111-6EBF-DFC1-2F0C-492BA64F1172}"/>
              </a:ext>
            </a:extLst>
          </p:cNvPr>
          <p:cNvSpPr/>
          <p:nvPr/>
        </p:nvSpPr>
        <p:spPr>
          <a:xfrm>
            <a:off x="5750915" y="9021097"/>
            <a:ext cx="3924341" cy="2352078"/>
          </a:xfrm>
          <a:prstGeom prst="roundRect">
            <a:avLst>
              <a:gd name="adj" fmla="val 2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180000" rIns="270000" bIns="270000" anchor="t" anchorCtr="0"/>
          <a:lstStyle/>
          <a:p>
            <a:pPr marL="55563"/>
            <a:r>
              <a:rPr lang="ru-RU" sz="1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Регистры </a:t>
            </a:r>
            <a:r>
              <a:rPr lang="en-US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DRX_</a:t>
            </a: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СтатусыОбъектовИнтеграции</a:t>
            </a:r>
            <a:r>
              <a:rPr lang="en-US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CDirectum</a:t>
            </a: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- регистр сведений.</a:t>
            </a:r>
          </a:p>
          <a:p>
            <a:pPr marL="55563"/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Действие интеграции должно сохраниться в истории. 	  </a:t>
            </a:r>
            <a:r>
              <a:rPr lang="en-US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DRX_</a:t>
            </a: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ДополнительныеСогласующиеИз</a:t>
            </a:r>
            <a:r>
              <a:rPr lang="en-US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Directum</a:t>
            </a: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-</a:t>
            </a:r>
            <a:r>
              <a:rPr lang="ru-RU" sz="1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регистр сведений Актуальные дополнительные согласующие из </a:t>
            </a:r>
            <a:r>
              <a:rPr lang="en-US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Directum RX</a:t>
            </a: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EED47C58-F106-A64D-3BBE-AFB728BEB5BE}"/>
              </a:ext>
            </a:extLst>
          </p:cNvPr>
          <p:cNvSpPr/>
          <p:nvPr/>
        </p:nvSpPr>
        <p:spPr>
          <a:xfrm>
            <a:off x="9894290" y="9021097"/>
            <a:ext cx="3924341" cy="2352078"/>
          </a:xfrm>
          <a:prstGeom prst="roundRect">
            <a:avLst>
              <a:gd name="adj" fmla="val 2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180000" rIns="270000" bIns="270000" anchor="t" anchorCtr="0"/>
          <a:lstStyle/>
          <a:p>
            <a:pPr marL="55563"/>
            <a:r>
              <a:rPr lang="ru-RU" sz="1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Расширение </a:t>
            </a:r>
          </a:p>
          <a:p>
            <a:pPr marL="55563"/>
            <a:r>
              <a:rPr lang="en-US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DRX_</a:t>
            </a: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Интеграция – расширение (дополнение)</a:t>
            </a:r>
          </a:p>
          <a:p>
            <a:pPr marL="55563"/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Вся логика обработки </a:t>
            </a:r>
            <a:r>
              <a:rPr lang="ru-RU" sz="14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событийинтеграции</a:t>
            </a: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в отдельном расширении</a:t>
            </a:r>
            <a:endParaRPr lang="en-US" sz="1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BED1A24F-C52C-64BF-7C30-BAB4A7342F54}"/>
              </a:ext>
            </a:extLst>
          </p:cNvPr>
          <p:cNvSpPr/>
          <p:nvPr/>
        </p:nvSpPr>
        <p:spPr>
          <a:xfrm>
            <a:off x="333334" y="3326133"/>
            <a:ext cx="3981491" cy="2338945"/>
          </a:xfrm>
          <a:prstGeom prst="roundRect">
            <a:avLst>
              <a:gd name="adj" fmla="val 2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t" anchorCtr="0"/>
          <a:lstStyle/>
          <a:p>
            <a:pPr marL="55563">
              <a:spcAft>
                <a:spcPts val="600"/>
              </a:spcAft>
            </a:pPr>
            <a:r>
              <a:rPr lang="ru-RU" sz="1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Регистры </a:t>
            </a:r>
          </a:p>
          <a:p>
            <a:pPr marL="55563"/>
            <a:r>
              <a:rPr lang="en-US" sz="1400" dirty="0">
                <a:solidFill>
                  <a:srgbClr val="FF64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DRX_</a:t>
            </a:r>
            <a:r>
              <a:rPr lang="ru-RU" sz="1400" dirty="0">
                <a:solidFill>
                  <a:srgbClr val="FF64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СтатусыОбъектовИнтеграции</a:t>
            </a:r>
            <a:r>
              <a:rPr lang="en-US" sz="1400" dirty="0">
                <a:solidFill>
                  <a:srgbClr val="FF64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CDirectum</a:t>
            </a:r>
            <a:r>
              <a:rPr lang="ru-RU" sz="1400" dirty="0">
                <a:solidFill>
                  <a:srgbClr val="FF64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— регистр сведений.</a:t>
            </a:r>
          </a:p>
          <a:p>
            <a:pPr marL="55563"/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Действие интеграции должно сохраниться в истории. 	  </a:t>
            </a:r>
            <a:r>
              <a:rPr lang="en-US" sz="1400" dirty="0">
                <a:solidFill>
                  <a:srgbClr val="FF64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DRX_</a:t>
            </a:r>
            <a:r>
              <a:rPr lang="ru-RU" sz="1400" dirty="0">
                <a:solidFill>
                  <a:srgbClr val="FF64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ДополнительныеСогласующиеИз</a:t>
            </a:r>
            <a:r>
              <a:rPr lang="en-US" sz="1400" dirty="0">
                <a:solidFill>
                  <a:srgbClr val="FF64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Directum</a:t>
            </a:r>
            <a:r>
              <a:rPr lang="ru-RU" sz="1400" dirty="0">
                <a:solidFill>
                  <a:srgbClr val="FF64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— регистр сведений Актуальные дополнительные согласующие из </a:t>
            </a:r>
            <a:r>
              <a:rPr lang="en-US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Directum RX</a:t>
            </a: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0D0991E0-91CA-5ACF-0EE5-FCD2C0AB5E92}"/>
              </a:ext>
            </a:extLst>
          </p:cNvPr>
          <p:cNvSpPr/>
          <p:nvPr/>
        </p:nvSpPr>
        <p:spPr>
          <a:xfrm>
            <a:off x="4427195" y="3337028"/>
            <a:ext cx="4373905" cy="2328050"/>
          </a:xfrm>
          <a:prstGeom prst="roundRect">
            <a:avLst>
              <a:gd name="adj" fmla="val 2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t" anchorCtr="0"/>
          <a:lstStyle/>
          <a:p>
            <a:pPr marL="55563">
              <a:spcAft>
                <a:spcPts val="600"/>
              </a:spcAft>
            </a:pPr>
            <a:r>
              <a:rPr lang="ru-RU" sz="1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Расширение </a:t>
            </a:r>
          </a:p>
          <a:p>
            <a:pPr marL="55563"/>
            <a:r>
              <a:rPr lang="en-US" sz="1400" dirty="0">
                <a:solidFill>
                  <a:srgbClr val="FF64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DRX_</a:t>
            </a:r>
            <a:r>
              <a:rPr lang="ru-RU" sz="1400" dirty="0">
                <a:solidFill>
                  <a:srgbClr val="FF64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Интеграция </a:t>
            </a: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– расширение (дополнение)</a:t>
            </a:r>
          </a:p>
          <a:p>
            <a:pPr marL="55563"/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Вся логика обработки событий интеграции в отдельном расширении</a:t>
            </a:r>
            <a:endParaRPr lang="en-US" sz="1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888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782" y="2230985"/>
            <a:ext cx="7706354" cy="3608678"/>
          </a:xfrm>
          <a:prstGeom prst="rect">
            <a:avLst/>
          </a:prstGeom>
          <a:effectLst>
            <a:outerShdw blurRad="139700" dist="50800" dir="5400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7" name="name_15">
            <a:extLst>
              <a:ext uri="{FF2B5EF4-FFF2-40B4-BE49-F238E27FC236}">
                <a16:creationId xmlns:a16="http://schemas.microsoft.com/office/drawing/2014/main" xmlns="" id="{B51945F2-5171-FEF8-B249-5D806DF73DED}"/>
              </a:ext>
            </a:extLst>
          </p:cNvPr>
          <p:cNvSpPr/>
          <p:nvPr/>
        </p:nvSpPr>
        <p:spPr>
          <a:xfrm rot="21599400">
            <a:off x="333374" y="399978"/>
            <a:ext cx="9615885" cy="458788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>
              <a:defRPr/>
            </a:pP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</a:rPr>
              <a:t>Данные интеграции</a:t>
            </a:r>
          </a:p>
        </p:txBody>
      </p:sp>
      <p:pic>
        <p:nvPicPr>
          <p:cNvPr id="8" name="Frame 1000003728" descr="preencoded.png">
            <a:extLst>
              <a:ext uri="{FF2B5EF4-FFF2-40B4-BE49-F238E27FC236}">
                <a16:creationId xmlns:a16="http://schemas.microsoft.com/office/drawing/2014/main" xmlns="" id="{63413B49-568B-B729-59E2-6638BC852A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1" b="3614"/>
          <a:stretch>
            <a:fillRect/>
          </a:stretch>
        </p:blipFill>
        <p:spPr bwMode="auto">
          <a:xfrm>
            <a:off x="10245090" y="1"/>
            <a:ext cx="1946910" cy="120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A9729983-5EC8-C12A-20CA-159CF02D9B85}"/>
              </a:ext>
            </a:extLst>
          </p:cNvPr>
          <p:cNvSpPr/>
          <p:nvPr/>
        </p:nvSpPr>
        <p:spPr>
          <a:xfrm>
            <a:off x="333334" y="3293441"/>
            <a:ext cx="3552865" cy="1483765"/>
          </a:xfrm>
          <a:prstGeom prst="roundRect">
            <a:avLst>
              <a:gd name="adj" fmla="val 104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180000" rIns="270000" bIns="270000" anchor="t" anchorCtr="0"/>
          <a:lstStyle/>
          <a:p>
            <a:r>
              <a:rPr lang="ru-RU" sz="1600" b="1" dirty="0">
                <a:solidFill>
                  <a:schemeClr val="tx1"/>
                </a:solidFill>
              </a:rPr>
              <a:t>Важно! </a:t>
            </a:r>
            <a:r>
              <a:rPr lang="ru-RU" sz="1600" dirty="0">
                <a:solidFill>
                  <a:schemeClr val="tx1"/>
                </a:solidFill>
              </a:rPr>
              <a:t>Доработка требует перевода конфигурации 1С в</a:t>
            </a:r>
            <a:r>
              <a:rPr lang="en-US" sz="1600" dirty="0">
                <a:solidFill>
                  <a:schemeClr val="tx1"/>
                </a:solidFill>
              </a:rPr>
              <a:t> </a:t>
            </a:r>
            <a:r>
              <a:rPr lang="ru-RU" sz="1600" dirty="0">
                <a:solidFill>
                  <a:schemeClr val="tx1"/>
                </a:solidFill>
              </a:rPr>
              <a:t>режим «Редактируется с</a:t>
            </a:r>
            <a:r>
              <a:rPr lang="en-US" sz="1600" dirty="0">
                <a:solidFill>
                  <a:schemeClr val="tx1"/>
                </a:solidFill>
              </a:rPr>
              <a:t> </a:t>
            </a:r>
            <a:r>
              <a:rPr lang="ru-RU" sz="1600" dirty="0">
                <a:solidFill>
                  <a:schemeClr val="tx1"/>
                </a:solidFill>
              </a:rPr>
              <a:t>сохранением поддержки»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C3FBD64-0E9E-9C26-05CF-124CDC0CA199}"/>
              </a:ext>
            </a:extLst>
          </p:cNvPr>
          <p:cNvSpPr txBox="1"/>
          <p:nvPr/>
        </p:nvSpPr>
        <p:spPr>
          <a:xfrm>
            <a:off x="333334" y="1192922"/>
            <a:ext cx="7123182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Актуализируем каждое изменение НСИ 1С в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 Directum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RX</a:t>
            </a:r>
          </a:p>
        </p:txBody>
      </p:sp>
    </p:spTree>
    <p:extLst>
      <p:ext uri="{BB962C8B-B14F-4D97-AF65-F5344CB8AC3E}">
        <p14:creationId xmlns:p14="http://schemas.microsoft.com/office/powerpoint/2010/main" val="519225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64" y="2017371"/>
            <a:ext cx="5090601" cy="1899246"/>
          </a:xfrm>
          <a:prstGeom prst="rect">
            <a:avLst/>
          </a:prstGeom>
          <a:effectLst>
            <a:outerShdw blurRad="139700" dist="50800" dir="5400000" algn="ctr" rotWithShape="0">
              <a:schemeClr val="bg2">
                <a:lumMod val="90000"/>
              </a:scheme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 b="16635"/>
          <a:stretch>
            <a:fillRect/>
          </a:stretch>
        </p:blipFill>
        <p:spPr>
          <a:xfrm>
            <a:off x="317574" y="2972743"/>
            <a:ext cx="5090601" cy="3486119"/>
          </a:xfrm>
          <a:prstGeom prst="rect">
            <a:avLst/>
          </a:prstGeom>
          <a:effectLst>
            <a:outerShdw blurRad="139700" dist="50800" dir="5400000" algn="ctr" rotWithShape="0">
              <a:schemeClr val="bg2">
                <a:lumMod val="90000"/>
              </a:scheme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5271" y="1256312"/>
            <a:ext cx="2771865" cy="849350"/>
          </a:xfrm>
          <a:prstGeom prst="rect">
            <a:avLst/>
          </a:prstGeom>
          <a:effectLst>
            <a:outerShdw blurRad="139700" dist="50800" dir="5400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3" name="name_15">
            <a:extLst>
              <a:ext uri="{FF2B5EF4-FFF2-40B4-BE49-F238E27FC236}">
                <a16:creationId xmlns:a16="http://schemas.microsoft.com/office/drawing/2014/main" xmlns="" id="{D83F39ED-066E-7D1A-AFE8-9EC69C11FF12}"/>
              </a:ext>
            </a:extLst>
          </p:cNvPr>
          <p:cNvSpPr/>
          <p:nvPr/>
        </p:nvSpPr>
        <p:spPr>
          <a:xfrm rot="21599400">
            <a:off x="333374" y="399978"/>
            <a:ext cx="9615885" cy="458788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>
              <a:defRPr/>
            </a:pP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</a:rPr>
              <a:t>Данные интеграции</a:t>
            </a:r>
          </a:p>
        </p:txBody>
      </p:sp>
      <p:pic>
        <p:nvPicPr>
          <p:cNvPr id="4" name="Frame 1000003728" descr="preencoded.png">
            <a:extLst>
              <a:ext uri="{FF2B5EF4-FFF2-40B4-BE49-F238E27FC236}">
                <a16:creationId xmlns:a16="http://schemas.microsoft.com/office/drawing/2014/main" xmlns="" id="{3ECFFE04-3E42-037E-F30F-EED4FB3516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1" b="3614"/>
          <a:stretch>
            <a:fillRect/>
          </a:stretch>
        </p:blipFill>
        <p:spPr bwMode="auto">
          <a:xfrm>
            <a:off x="10245090" y="1"/>
            <a:ext cx="1946910" cy="120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837B154-A9B8-5BA6-2B83-B482D201AE45}"/>
              </a:ext>
            </a:extLst>
          </p:cNvPr>
          <p:cNvSpPr txBox="1"/>
          <p:nvPr/>
        </p:nvSpPr>
        <p:spPr>
          <a:xfrm>
            <a:off x="333334" y="1192922"/>
            <a:ext cx="4224379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Отправка ключевых объектов 1С в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 Directum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RX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B0B8432-5C8C-6F7B-ED5A-F618FE535AE5}"/>
              </a:ext>
            </a:extLst>
          </p:cNvPr>
          <p:cNvSpPr txBox="1"/>
          <p:nvPr/>
        </p:nvSpPr>
        <p:spPr>
          <a:xfrm>
            <a:off x="5949171" y="1357821"/>
            <a:ext cx="3014688" cy="64633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</a:rPr>
              <a:t>Формируем диалоги требующие подтверждения отправки объектов в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 Directum RX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E6380EF8-85E8-DAB3-93FD-A5FB1D2723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5271" y="2319013"/>
            <a:ext cx="2771865" cy="1433723"/>
          </a:xfrm>
          <a:prstGeom prst="rect">
            <a:avLst/>
          </a:prstGeom>
          <a:effectLst>
            <a:outerShdw blurRad="139700" dist="50800" dir="5400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64A9505-93BE-534D-33B1-EDE1B6D43D61}"/>
              </a:ext>
            </a:extLst>
          </p:cNvPr>
          <p:cNvSpPr txBox="1"/>
          <p:nvPr/>
        </p:nvSpPr>
        <p:spPr>
          <a:xfrm>
            <a:off x="5949172" y="2798861"/>
            <a:ext cx="3014687" cy="46166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200" dirty="0"/>
              <a:t>Регистрируем в 1С объекты для</a:t>
            </a:r>
            <a:r>
              <a:rPr lang="en-US" sz="1200" dirty="0"/>
              <a:t> </a:t>
            </a:r>
            <a:r>
              <a:rPr lang="ru-RU" sz="1200" dirty="0"/>
              <a:t>отправки</a:t>
            </a:r>
            <a:r>
              <a:rPr lang="en-US" sz="1200" dirty="0"/>
              <a:t> Directum</a:t>
            </a:r>
            <a:r>
              <a:rPr lang="ru-RU" sz="1200" dirty="0"/>
              <a:t> </a:t>
            </a:r>
            <a:r>
              <a:rPr lang="en-US" sz="1200" dirty="0"/>
              <a:t>RX</a:t>
            </a:r>
            <a:endParaRPr lang="ru-RU" sz="1200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A01CF5D6-3C60-BB80-C941-A069E8FCAD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9318" y="3946673"/>
            <a:ext cx="4108330" cy="992559"/>
          </a:xfrm>
          <a:prstGeom prst="rect">
            <a:avLst/>
          </a:prstGeom>
          <a:effectLst>
            <a:outerShdw blurRad="139700" dist="50800" dir="5400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006BFFD-102C-739E-2556-CA0898A2F063}"/>
              </a:ext>
            </a:extLst>
          </p:cNvPr>
          <p:cNvSpPr txBox="1"/>
          <p:nvPr/>
        </p:nvSpPr>
        <p:spPr>
          <a:xfrm>
            <a:off x="5949171" y="4119786"/>
            <a:ext cx="1427057" cy="64633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200" dirty="0"/>
              <a:t>Храним в 1С историю изменения статусов объектов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AC257E6-75B5-E6EE-7F97-56CEF4D7D1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4397" y="5119136"/>
            <a:ext cx="1898447" cy="1339726"/>
          </a:xfrm>
          <a:prstGeom prst="rect">
            <a:avLst/>
          </a:prstGeom>
          <a:effectLst>
            <a:outerShdw blurRad="139700" dist="50800" dir="5400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1647DCC-CFA0-3782-08F2-C30053B7AD3D}"/>
              </a:ext>
            </a:extLst>
          </p:cNvPr>
          <p:cNvSpPr txBox="1"/>
          <p:nvPr/>
        </p:nvSpPr>
        <p:spPr>
          <a:xfrm>
            <a:off x="5949171" y="5558166"/>
            <a:ext cx="3746158" cy="46166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</a:rPr>
              <a:t>Проверяем права пользователя 1С на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</a:rPr>
              <a:t>действия с объектом</a:t>
            </a:r>
          </a:p>
        </p:txBody>
      </p:sp>
    </p:spTree>
    <p:extLst>
      <p:ext uri="{BB962C8B-B14F-4D97-AF65-F5344CB8AC3E}">
        <p14:creationId xmlns:p14="http://schemas.microsoft.com/office/powerpoint/2010/main" val="1313736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0405" y="1936091"/>
            <a:ext cx="2798344" cy="4346058"/>
          </a:xfrm>
          <a:prstGeom prst="rect">
            <a:avLst/>
          </a:prstGeom>
          <a:effectLst>
            <a:outerShdw blurRad="139700" dist="50800" dir="5400000" algn="ctr" rotWithShape="0">
              <a:schemeClr val="bg2">
                <a:lumMod val="90000"/>
              </a:scheme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 l="1123" t="2360"/>
          <a:stretch>
            <a:fillRect/>
          </a:stretch>
        </p:blipFill>
        <p:spPr>
          <a:xfrm>
            <a:off x="333333" y="2043207"/>
            <a:ext cx="5140241" cy="2137222"/>
          </a:xfrm>
          <a:prstGeom prst="rect">
            <a:avLst/>
          </a:prstGeom>
          <a:effectLst>
            <a:outerShdw blurRad="139700" dist="50800" dir="5400000" algn="ctr" rotWithShape="0">
              <a:schemeClr val="bg2">
                <a:lumMod val="90000"/>
              </a:scheme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 l="401" t="1331" r="1028" b="205"/>
          <a:stretch>
            <a:fillRect/>
          </a:stretch>
        </p:blipFill>
        <p:spPr>
          <a:xfrm>
            <a:off x="333333" y="4269073"/>
            <a:ext cx="5140241" cy="2013075"/>
          </a:xfrm>
          <a:prstGeom prst="rect">
            <a:avLst/>
          </a:prstGeom>
          <a:effectLst>
            <a:outerShdw blurRad="139700" dist="50800" dir="5400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4E5A3CF-C44C-9418-518F-AE09F8CF898A}"/>
              </a:ext>
            </a:extLst>
          </p:cNvPr>
          <p:cNvSpPr txBox="1"/>
          <p:nvPr/>
        </p:nvSpPr>
        <p:spPr>
          <a:xfrm>
            <a:off x="333334" y="1192922"/>
            <a:ext cx="4224379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Отправка ключевых объектов 1С в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 Directum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RX</a:t>
            </a:r>
          </a:p>
        </p:txBody>
      </p:sp>
      <p:sp>
        <p:nvSpPr>
          <p:cNvPr id="7" name="name_15">
            <a:extLst>
              <a:ext uri="{FF2B5EF4-FFF2-40B4-BE49-F238E27FC236}">
                <a16:creationId xmlns:a16="http://schemas.microsoft.com/office/drawing/2014/main" xmlns="" id="{9EE5C78A-CE93-2D85-4C69-E9A834612284}"/>
              </a:ext>
            </a:extLst>
          </p:cNvPr>
          <p:cNvSpPr/>
          <p:nvPr/>
        </p:nvSpPr>
        <p:spPr>
          <a:xfrm rot="21599400">
            <a:off x="333374" y="399978"/>
            <a:ext cx="9615885" cy="458788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>
              <a:defRPr/>
            </a:pP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</a:rPr>
              <a:t>Данные интеграции</a:t>
            </a:r>
          </a:p>
        </p:txBody>
      </p:sp>
      <p:pic>
        <p:nvPicPr>
          <p:cNvPr id="8" name="Frame 1000003728" descr="preencoded.png">
            <a:extLst>
              <a:ext uri="{FF2B5EF4-FFF2-40B4-BE49-F238E27FC236}">
                <a16:creationId xmlns:a16="http://schemas.microsoft.com/office/drawing/2014/main" xmlns="" id="{61C6461D-C8D3-ACD6-EF8E-E3E77E16A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1" b="3614"/>
          <a:stretch>
            <a:fillRect/>
          </a:stretch>
        </p:blipFill>
        <p:spPr bwMode="auto">
          <a:xfrm>
            <a:off x="10245090" y="1"/>
            <a:ext cx="1946910" cy="120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2847B005-17C3-BAA2-36AE-2A83E9C64774}"/>
              </a:ext>
            </a:extLst>
          </p:cNvPr>
          <p:cNvSpPr/>
          <p:nvPr/>
        </p:nvSpPr>
        <p:spPr>
          <a:xfrm>
            <a:off x="5789166" y="1948521"/>
            <a:ext cx="3193807" cy="2013075"/>
          </a:xfrm>
          <a:prstGeom prst="roundRect">
            <a:avLst>
              <a:gd name="adj" fmla="val 4852"/>
            </a:avLst>
          </a:prstGeom>
          <a:solidFill>
            <a:srgbClr val="F5F2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180000" rIns="270000" bIns="270000" anchor="t" anchorCtr="0"/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chemeClr val="tx1"/>
                </a:solidFill>
              </a:rPr>
              <a:t>Этапы Согласования из</a:t>
            </a:r>
            <a:r>
              <a:rPr lang="en-US" sz="1400" b="1" dirty="0">
                <a:solidFill>
                  <a:schemeClr val="tx1"/>
                </a:solidFill>
              </a:rPr>
              <a:t> Directum RX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buFont typeface="Системный шрифт, обычный"/>
              <a:buChar char="—"/>
            </a:pPr>
            <a:r>
              <a:rPr lang="ru-RU" sz="1400" dirty="0">
                <a:solidFill>
                  <a:schemeClr val="tx1"/>
                </a:solidFill>
              </a:rPr>
              <a:t>Идентификатор этапа</a:t>
            </a:r>
          </a:p>
          <a:p>
            <a:pPr marL="285750" indent="-285750">
              <a:buFont typeface="Системный шрифт, обычный"/>
              <a:buChar char="—"/>
            </a:pPr>
            <a:r>
              <a:rPr lang="ru-RU" sz="1400" dirty="0">
                <a:solidFill>
                  <a:schemeClr val="tx1"/>
                </a:solidFill>
              </a:rPr>
              <a:t>Наименование этапа</a:t>
            </a:r>
          </a:p>
          <a:p>
            <a:pPr marL="285750" indent="-285750">
              <a:buFont typeface="Системный шрифт, обычный"/>
              <a:buChar char="—"/>
            </a:pPr>
            <a:r>
              <a:rPr lang="ru-RU" sz="1400" dirty="0">
                <a:solidFill>
                  <a:schemeClr val="tx1"/>
                </a:solidFill>
              </a:rPr>
              <a:t>Ответственный за этап</a:t>
            </a:r>
          </a:p>
          <a:p>
            <a:pPr marL="285750" indent="-285750">
              <a:buFont typeface="Системный шрифт, обычный"/>
              <a:buChar char="—"/>
            </a:pPr>
            <a:r>
              <a:rPr lang="ru-RU" sz="1400" dirty="0">
                <a:solidFill>
                  <a:schemeClr val="tx1"/>
                </a:solidFill>
              </a:rPr>
              <a:t>Статус этапа</a:t>
            </a:r>
          </a:p>
          <a:p>
            <a:pPr marL="285750" indent="-285750">
              <a:buFont typeface="Системный шрифт, обычный"/>
              <a:buChar char="—"/>
            </a:pPr>
            <a:r>
              <a:rPr lang="ru-RU" sz="1400" dirty="0">
                <a:solidFill>
                  <a:schemeClr val="tx1"/>
                </a:solidFill>
              </a:rPr>
              <a:t>Комментарий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F9C1FA0F-49FB-13E4-D5BF-82468AC63326}"/>
              </a:ext>
            </a:extLst>
          </p:cNvPr>
          <p:cNvSpPr/>
          <p:nvPr/>
        </p:nvSpPr>
        <p:spPr>
          <a:xfrm>
            <a:off x="5789166" y="4070864"/>
            <a:ext cx="3193807" cy="2211284"/>
          </a:xfrm>
          <a:prstGeom prst="roundRect">
            <a:avLst>
              <a:gd name="adj" fmla="val 4852"/>
            </a:avLst>
          </a:prstGeom>
          <a:solidFill>
            <a:srgbClr val="F5F2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180000" rIns="270000" bIns="270000" anchor="t" anchorCtr="0"/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chemeClr val="tx1"/>
                </a:solidFill>
              </a:rPr>
              <a:t>Дополнительные согласующие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</a:p>
          <a:p>
            <a:r>
              <a:rPr lang="ru-RU" sz="1400" dirty="0">
                <a:solidFill>
                  <a:schemeClr val="tx1"/>
                </a:solidFill>
              </a:rPr>
              <a:t>дополнительные этапы согласования 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solidFill>
                  <a:schemeClr val="tx1"/>
                </a:solidFill>
              </a:rPr>
              <a:t>(заполняется при необходимости)</a:t>
            </a:r>
          </a:p>
          <a:p>
            <a:pPr marL="285750" indent="-285750">
              <a:buFont typeface="Системный шрифт, обычный"/>
              <a:buChar char="—"/>
            </a:pPr>
            <a:r>
              <a:rPr lang="ru-RU" sz="1400" dirty="0">
                <a:solidFill>
                  <a:schemeClr val="tx1"/>
                </a:solidFill>
              </a:rPr>
              <a:t>ФИО</a:t>
            </a:r>
          </a:p>
          <a:p>
            <a:pPr marL="285750" indent="-285750">
              <a:buFont typeface="Системный шрифт, обычный"/>
              <a:buChar char="—"/>
            </a:pPr>
            <a:r>
              <a:rPr lang="ru-RU" sz="1400" dirty="0">
                <a:solidFill>
                  <a:schemeClr val="tx1"/>
                </a:solidFill>
              </a:rPr>
              <a:t>Подразделение</a:t>
            </a:r>
          </a:p>
          <a:p>
            <a:pPr marL="285750" indent="-285750">
              <a:buFont typeface="Системный шрифт, обычный"/>
              <a:buChar char="—"/>
            </a:pPr>
            <a:r>
              <a:rPr lang="ru-RU" sz="1400" dirty="0">
                <a:solidFill>
                  <a:schemeClr val="tx1"/>
                </a:solidFill>
              </a:rPr>
              <a:t>Должность </a:t>
            </a:r>
          </a:p>
        </p:txBody>
      </p:sp>
    </p:spTree>
    <p:extLst>
      <p:ext uri="{BB962C8B-B14F-4D97-AF65-F5344CB8AC3E}">
        <p14:creationId xmlns:p14="http://schemas.microsoft.com/office/powerpoint/2010/main" val="672536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6623" y="3789421"/>
            <a:ext cx="7998996" cy="103105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indent="-285750">
              <a:spcAft>
                <a:spcPts val="600"/>
              </a:spcAft>
              <a:buFont typeface="Системный шрифт, обычный"/>
              <a:buChar char="—"/>
            </a:pPr>
            <a:r>
              <a:rPr lang="ru-RU" sz="1400" b="1" dirty="0"/>
              <a:t>Общий модуль </a:t>
            </a:r>
            <a:br>
              <a:rPr lang="ru-RU" sz="1400" b="1" dirty="0"/>
            </a:br>
            <a:r>
              <a:rPr lang="en-US" sz="1400" dirty="0">
                <a:solidFill>
                  <a:srgbClr val="FF642E"/>
                </a:solidFill>
              </a:rPr>
              <a:t>DRX_</a:t>
            </a:r>
            <a:r>
              <a:rPr lang="ru-RU" sz="1400" dirty="0">
                <a:solidFill>
                  <a:srgbClr val="FF642E"/>
                </a:solidFill>
              </a:rPr>
              <a:t>РегистрацияИзмененияСтатусаОбъектаИнтеграции</a:t>
            </a:r>
          </a:p>
          <a:p>
            <a:pPr marL="285750" indent="-285750">
              <a:buFont typeface="Системный шрифт, обычный"/>
              <a:buChar char="—"/>
            </a:pPr>
            <a:r>
              <a:rPr lang="ru-RU" sz="1400" b="1" dirty="0"/>
              <a:t>Подсистема </a:t>
            </a:r>
            <a:br>
              <a:rPr lang="ru-RU" sz="1400" b="1" dirty="0"/>
            </a:br>
            <a:r>
              <a:rPr lang="en-US" sz="1400" dirty="0">
                <a:solidFill>
                  <a:srgbClr val="FF642E"/>
                </a:solidFill>
              </a:rPr>
              <a:t>DRX_</a:t>
            </a:r>
            <a:r>
              <a:rPr lang="ru-RU" sz="1400" dirty="0">
                <a:solidFill>
                  <a:srgbClr val="FF642E"/>
                </a:solidFill>
              </a:rPr>
              <a:t>Интеграция</a:t>
            </a:r>
            <a:r>
              <a:rPr lang="en-US" sz="1400" dirty="0">
                <a:solidFill>
                  <a:srgbClr val="FF642E"/>
                </a:solidFill>
              </a:rPr>
              <a:t>Directum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64" y="1895570"/>
            <a:ext cx="8050754" cy="1687595"/>
          </a:xfrm>
          <a:prstGeom prst="rect">
            <a:avLst/>
          </a:prstGeom>
          <a:effectLst>
            <a:outerShdw blurRad="139700" dist="50800" dir="5400000" algn="ctr" rotWithShape="0">
              <a:schemeClr val="bg2">
                <a:lumMod val="90000"/>
              </a:scheme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9776" y="2733822"/>
            <a:ext cx="2527360" cy="3607488"/>
          </a:xfrm>
          <a:prstGeom prst="rect">
            <a:avLst/>
          </a:prstGeom>
          <a:effectLst>
            <a:outerShdw blurRad="139700" dist="50800" dir="5400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096000" y="5042118"/>
            <a:ext cx="312453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Системный шрифт, обычный"/>
              <a:buChar char="—"/>
            </a:pPr>
            <a:r>
              <a:rPr lang="ru-RU" sz="1400" b="1" dirty="0"/>
              <a:t>Форма работы с присоединенными файлами </a:t>
            </a:r>
            <a:r>
              <a:rPr lang="ru-RU" sz="1400" dirty="0"/>
              <a:t>– типовая обработка</a:t>
            </a:r>
          </a:p>
          <a:p>
            <a:pPr marL="285750" indent="-285750">
              <a:buFont typeface="Системный шрифт, обычный"/>
              <a:buChar char="—"/>
            </a:pPr>
            <a:r>
              <a:rPr lang="ru-RU" sz="1400" b="1" dirty="0"/>
              <a:t>Регистры сведений </a:t>
            </a:r>
            <a:r>
              <a:rPr lang="ru-RU" sz="1400" dirty="0"/>
              <a:t>–</a:t>
            </a:r>
            <a:r>
              <a:rPr lang="ru-RU" sz="1400" b="1" dirty="0"/>
              <a:t> </a:t>
            </a:r>
            <a:r>
              <a:rPr lang="ru-RU" sz="1400" dirty="0"/>
              <a:t>в которых храниться служебная информация</a:t>
            </a:r>
          </a:p>
        </p:txBody>
      </p:sp>
      <p:sp>
        <p:nvSpPr>
          <p:cNvPr id="7" name="name_15">
            <a:extLst>
              <a:ext uri="{FF2B5EF4-FFF2-40B4-BE49-F238E27FC236}">
                <a16:creationId xmlns:a16="http://schemas.microsoft.com/office/drawing/2014/main" xmlns="" id="{7563FEED-591F-BF42-F3CE-98940DCFA058}"/>
              </a:ext>
            </a:extLst>
          </p:cNvPr>
          <p:cNvSpPr/>
          <p:nvPr/>
        </p:nvSpPr>
        <p:spPr>
          <a:xfrm rot="21599400">
            <a:off x="333374" y="399978"/>
            <a:ext cx="9615885" cy="458788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>
              <a:defRPr/>
            </a:pP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</a:rPr>
              <a:t>Данные интеграции</a:t>
            </a:r>
          </a:p>
        </p:txBody>
      </p:sp>
      <p:pic>
        <p:nvPicPr>
          <p:cNvPr id="10" name="Frame 1000003728" descr="preencoded.png">
            <a:extLst>
              <a:ext uri="{FF2B5EF4-FFF2-40B4-BE49-F238E27FC236}">
                <a16:creationId xmlns:a16="http://schemas.microsoft.com/office/drawing/2014/main" xmlns="" id="{B6085889-576B-1276-A799-96DC9CF684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1" b="3614"/>
          <a:stretch>
            <a:fillRect/>
          </a:stretch>
        </p:blipFill>
        <p:spPr bwMode="auto">
          <a:xfrm>
            <a:off x="10245090" y="1"/>
            <a:ext cx="1946910" cy="120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6B5DAB5-D308-95EC-04BF-56BC2F9EF79D}"/>
              </a:ext>
            </a:extLst>
          </p:cNvPr>
          <p:cNvSpPr txBox="1"/>
          <p:nvPr/>
        </p:nvSpPr>
        <p:spPr>
          <a:xfrm>
            <a:off x="333334" y="1192922"/>
            <a:ext cx="4224379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Служебные сущности 1С</a:t>
            </a:r>
          </a:p>
        </p:txBody>
      </p:sp>
    </p:spTree>
    <p:extLst>
      <p:ext uri="{BB962C8B-B14F-4D97-AF65-F5344CB8AC3E}">
        <p14:creationId xmlns:p14="http://schemas.microsoft.com/office/powerpoint/2010/main" val="547798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me_15">
            <a:extLst>
              <a:ext uri="{FF2B5EF4-FFF2-40B4-BE49-F238E27FC236}">
                <a16:creationId xmlns:a16="http://schemas.microsoft.com/office/drawing/2014/main" xmlns="" id="{95E16F4C-5430-CDD0-8A1F-2B9543097373}"/>
              </a:ext>
            </a:extLst>
          </p:cNvPr>
          <p:cNvSpPr/>
          <p:nvPr/>
        </p:nvSpPr>
        <p:spPr>
          <a:xfrm rot="21599400">
            <a:off x="333374" y="399978"/>
            <a:ext cx="9615885" cy="458788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>
              <a:defRPr/>
            </a:pP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</a:rPr>
              <a:t>Для руководителей проектов внедрения </a:t>
            </a:r>
            <a:r>
              <a:rPr lang="ru-RU" sz="3200" b="1" dirty="0" err="1">
                <a:latin typeface="Roboto" panose="02000000000000000000" pitchFamily="2" charset="0"/>
                <a:ea typeface="Roboto" panose="02000000000000000000" pitchFamily="2" charset="0"/>
              </a:rPr>
              <a:t>Directum</a:t>
            </a: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</a:rPr>
              <a:t> RX (</a:t>
            </a: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</a:rPr>
              <a:t>РП</a:t>
            </a: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endParaRPr lang="ru-RU" sz="3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Frame 1000003728" descr="preencoded.png">
            <a:extLst>
              <a:ext uri="{FF2B5EF4-FFF2-40B4-BE49-F238E27FC236}">
                <a16:creationId xmlns:a16="http://schemas.microsoft.com/office/drawing/2014/main" xmlns="" id="{E0BFDF9B-7308-7269-6EC9-784A772BA0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1" b="3614"/>
          <a:stretch>
            <a:fillRect/>
          </a:stretch>
        </p:blipFill>
        <p:spPr bwMode="auto">
          <a:xfrm>
            <a:off x="10245090" y="1"/>
            <a:ext cx="1946910" cy="120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C6D3157-0466-7B10-CB6A-EED29B88A9F5}"/>
              </a:ext>
            </a:extLst>
          </p:cNvPr>
          <p:cNvSpPr txBox="1"/>
          <p:nvPr/>
        </p:nvSpPr>
        <p:spPr>
          <a:xfrm>
            <a:off x="3608014" y="2197587"/>
            <a:ext cx="495273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Цель: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о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ценить объем работ, риски, состав команды, ключевые точки контроля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00D4D438-4C1C-C733-8C22-73328EA83DA6}"/>
              </a:ext>
            </a:extLst>
          </p:cNvPr>
          <p:cNvSpPr/>
          <p:nvPr/>
        </p:nvSpPr>
        <p:spPr>
          <a:xfrm>
            <a:off x="324428" y="3422524"/>
            <a:ext cx="3718935" cy="1090672"/>
          </a:xfrm>
          <a:prstGeom prst="roundRect">
            <a:avLst>
              <a:gd name="adj" fmla="val 119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anchor="ctr" anchorCtr="0"/>
          <a:lstStyle/>
          <a:p>
            <a:pPr algn="ctr">
              <a:spcAft>
                <a:spcPts val="600"/>
              </a:spcAft>
            </a:pPr>
            <a:r>
              <a:rPr lang="ru-RU" sz="1600" b="1" dirty="0">
                <a:solidFill>
                  <a:schemeClr val="tx1"/>
                </a:solidFill>
              </a:rPr>
              <a:t>Дорожная карта проекта интеграции</a:t>
            </a:r>
            <a:endParaRPr lang="ru-RU" sz="1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25F4C938-1026-8BB7-66E6-9450E7859EFA}"/>
              </a:ext>
            </a:extLst>
          </p:cNvPr>
          <p:cNvSpPr/>
          <p:nvPr/>
        </p:nvSpPr>
        <p:spPr>
          <a:xfrm>
            <a:off x="4224916" y="3422524"/>
            <a:ext cx="3718935" cy="1090672"/>
          </a:xfrm>
          <a:prstGeom prst="roundRect">
            <a:avLst>
              <a:gd name="adj" fmla="val 107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anchor="ctr" anchorCtr="0"/>
          <a:lstStyle/>
          <a:p>
            <a:pPr algn="ctr">
              <a:spcAft>
                <a:spcPts val="600"/>
              </a:spcAft>
            </a:pPr>
            <a:r>
              <a:rPr lang="ru-RU" sz="1600" b="1" dirty="0">
                <a:solidFill>
                  <a:schemeClr val="tx1"/>
                </a:solidFill>
              </a:rPr>
              <a:t>Матрица ответственности (</a:t>
            </a:r>
            <a:r>
              <a:rPr lang="en-US" sz="1600" b="1" dirty="0">
                <a:solidFill>
                  <a:schemeClr val="tx1"/>
                </a:solidFill>
              </a:rPr>
              <a:t>RACI)</a:t>
            </a:r>
            <a:endParaRPr lang="ru-RU" sz="1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8FF30FE5-B0F8-60EF-1EC1-669BF932E5E9}"/>
              </a:ext>
            </a:extLst>
          </p:cNvPr>
          <p:cNvSpPr/>
          <p:nvPr/>
        </p:nvSpPr>
        <p:spPr>
          <a:xfrm>
            <a:off x="8139691" y="3422524"/>
            <a:ext cx="3718935" cy="1090672"/>
          </a:xfrm>
          <a:prstGeom prst="roundRect">
            <a:avLst>
              <a:gd name="adj" fmla="val 107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anchor="ctr" anchorCtr="0"/>
          <a:lstStyle/>
          <a:p>
            <a:pPr algn="ctr">
              <a:spcAft>
                <a:spcPts val="600"/>
              </a:spcAft>
            </a:pPr>
            <a:r>
              <a:rPr lang="ru-RU" sz="1600" b="1" dirty="0">
                <a:solidFill>
                  <a:schemeClr val="tx1"/>
                </a:solidFill>
              </a:rPr>
              <a:t>Управление рисками</a:t>
            </a:r>
            <a:endParaRPr lang="ru-RU" sz="1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315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61A645E-11B6-8ACD-72D4-C10BCAA57C76}"/>
              </a:ext>
            </a:extLst>
          </p:cNvPr>
          <p:cNvSpPr txBox="1"/>
          <p:nvPr/>
        </p:nvSpPr>
        <p:spPr>
          <a:xfrm>
            <a:off x="333334" y="131809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Ликвидировать ручной ввод данных и обеспечить сквозную автоматизацию финансового процесса между ERP и ECM</a:t>
            </a:r>
          </a:p>
        </p:txBody>
      </p:sp>
      <p:sp>
        <p:nvSpPr>
          <p:cNvPr id="5" name="name_15">
            <a:extLst>
              <a:ext uri="{FF2B5EF4-FFF2-40B4-BE49-F238E27FC236}">
                <a16:creationId xmlns:a16="http://schemas.microsoft.com/office/drawing/2014/main" xmlns="" id="{58C4DDAC-5C66-8956-9219-3EB04636FBAD}"/>
              </a:ext>
            </a:extLst>
          </p:cNvPr>
          <p:cNvSpPr/>
          <p:nvPr/>
        </p:nvSpPr>
        <p:spPr>
          <a:xfrm rot="21599400">
            <a:off x="333374" y="399978"/>
            <a:ext cx="9615885" cy="458788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>
              <a:defRPr/>
            </a:pP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</a:rPr>
              <a:t>Задача. Интеграция документа «Заявка на РДС»</a:t>
            </a:r>
            <a:endParaRPr lang="ru-RU" sz="3150" b="1" dirty="0">
              <a:solidFill>
                <a:srgbClr val="1D1D1D"/>
              </a:solidFill>
              <a:latin typeface="Roboto" panose="02000000000000000000" pitchFamily="2" charset="0"/>
              <a:ea typeface="Roboto" panose="02000000000000000000" pitchFamily="2" charset="0"/>
              <a:cs typeface="Golos Text SemiBold" pitchFamily="34" charset="-120"/>
            </a:endParaRPr>
          </a:p>
        </p:txBody>
      </p:sp>
      <p:pic>
        <p:nvPicPr>
          <p:cNvPr id="6" name="Frame 1000003728" descr="preencoded.png">
            <a:extLst>
              <a:ext uri="{FF2B5EF4-FFF2-40B4-BE49-F238E27FC236}">
                <a16:creationId xmlns:a16="http://schemas.microsoft.com/office/drawing/2014/main" xmlns="" id="{9DFCA072-3FC5-DB17-E722-E99BD524E1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1" b="3614"/>
          <a:stretch>
            <a:fillRect/>
          </a:stretch>
        </p:blipFill>
        <p:spPr bwMode="auto">
          <a:xfrm>
            <a:off x="10245090" y="1"/>
            <a:ext cx="1946910" cy="120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986E6FD3-8BC1-E7D7-7448-8E2C5EA384CB}"/>
              </a:ext>
            </a:extLst>
          </p:cNvPr>
          <p:cNvSpPr/>
          <p:nvPr/>
        </p:nvSpPr>
        <p:spPr>
          <a:xfrm>
            <a:off x="333334" y="2697920"/>
            <a:ext cx="5669533" cy="3302829"/>
          </a:xfrm>
          <a:prstGeom prst="roundRect">
            <a:avLst>
              <a:gd name="adj" fmla="val 5722"/>
            </a:avLst>
          </a:prstGeom>
          <a:solidFill>
            <a:srgbClr val="FFE9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anchor="t" anchorCtr="0"/>
          <a:lstStyle/>
          <a:p>
            <a:pPr marL="266700" indent="-254000"/>
            <a:r>
              <a:rPr lang="en-US" sz="16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Проблема</a:t>
            </a:r>
            <a:r>
              <a:rPr lang="ru-RU" sz="16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«до»</a:t>
            </a:r>
          </a:p>
          <a:p>
            <a:pPr marL="266700" indent="-254000"/>
            <a:endParaRPr lang="ru-RU" sz="1600" b="1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66700" indent="-254000">
              <a:spcAft>
                <a:spcPts val="600"/>
              </a:spcAft>
              <a:buFont typeface="Системный шрифт, обычный"/>
              <a:buChar char="—"/>
            </a:pPr>
            <a:r>
              <a:rPr lang="ru-RU" sz="16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Двойной ввод данных: в 1С (финансы) и</a:t>
            </a:r>
            <a:r>
              <a:rPr lang="en-US" sz="16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r>
              <a:rPr lang="ru-RU" sz="16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</a:t>
            </a:r>
            <a:r>
              <a:rPr lang="en-US" sz="16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r>
              <a:rPr lang="ru-RU" sz="160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Directum</a:t>
            </a:r>
            <a:r>
              <a:rPr lang="ru-RU" sz="16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RX</a:t>
            </a:r>
            <a:r>
              <a:rPr lang="ru-RU" sz="16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(согласование)</a:t>
            </a:r>
          </a:p>
          <a:p>
            <a:pPr marL="266700" indent="-254000">
              <a:spcAft>
                <a:spcPts val="600"/>
              </a:spcAft>
              <a:buFont typeface="Системный шрифт, обычный"/>
              <a:buChar char="—"/>
            </a:pPr>
            <a:r>
              <a:rPr lang="ru-RU" sz="16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Ошибки ручного копирования (суммы, реквизиты, номера)</a:t>
            </a:r>
          </a:p>
          <a:p>
            <a:pPr marL="266700" indent="-254000">
              <a:spcAft>
                <a:spcPts val="600"/>
              </a:spcAft>
              <a:buFont typeface="Системный шрифт, обычный"/>
              <a:buChar char="—"/>
            </a:pPr>
            <a:r>
              <a:rPr lang="ru-RU" sz="16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Нет единого статуса документа в обеих системах</a:t>
            </a:r>
          </a:p>
          <a:p>
            <a:pPr marL="266700" indent="-254000">
              <a:spcAft>
                <a:spcPts val="600"/>
              </a:spcAft>
              <a:buFont typeface="Системный шрифт, обычный"/>
              <a:buChar char="—"/>
            </a:pPr>
            <a:r>
              <a:rPr lang="ru-RU" sz="16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Потеря времени на синхронизацию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53CE4C58-99DB-8637-6D78-80682BAC8D22}"/>
              </a:ext>
            </a:extLst>
          </p:cNvPr>
          <p:cNvSpPr/>
          <p:nvPr/>
        </p:nvSpPr>
        <p:spPr>
          <a:xfrm>
            <a:off x="6185781" y="2697921"/>
            <a:ext cx="5669533" cy="3302828"/>
          </a:xfrm>
          <a:prstGeom prst="roundRect">
            <a:avLst>
              <a:gd name="adj" fmla="val 678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anchor="t" anchorCtr="0"/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Решение «после»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20675" indent="-307975">
              <a:spcAft>
                <a:spcPts val="600"/>
              </a:spcAft>
              <a:buFont typeface="Системный шрифт, обычный"/>
              <a:buChar char="—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Создание заявки в 1С — автоматическое появление задачи на согласование в 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Directum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RX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20675" indent="-307975">
              <a:spcAft>
                <a:spcPts val="600"/>
              </a:spcAft>
              <a:buFont typeface="Системный шрифт, обычный"/>
              <a:buChar char="—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Согласование в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Directum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RX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— автоматическое обновление статуса и данных в 1С</a:t>
            </a:r>
          </a:p>
          <a:p>
            <a:pPr marL="320675" indent="-307975">
              <a:spcAft>
                <a:spcPts val="600"/>
              </a:spcAft>
              <a:buFont typeface="Системный шрифт, обычный"/>
              <a:buChar char="—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Единая точка ввода данных (1С) и единый маршрут согласования (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Directum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RX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12027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me_15">
            <a:extLst>
              <a:ext uri="{FF2B5EF4-FFF2-40B4-BE49-F238E27FC236}">
                <a16:creationId xmlns:a16="http://schemas.microsoft.com/office/drawing/2014/main" xmlns="" id="{8314DD98-172F-2857-EBAC-42B0F7A6487E}"/>
              </a:ext>
            </a:extLst>
          </p:cNvPr>
          <p:cNvSpPr/>
          <p:nvPr/>
        </p:nvSpPr>
        <p:spPr>
          <a:xfrm rot="21599400">
            <a:off x="333374" y="399978"/>
            <a:ext cx="9615885" cy="458788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>
              <a:defRPr/>
            </a:pP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</a:rPr>
              <a:t>Для руководителей проектов внедрения </a:t>
            </a:r>
            <a:r>
              <a:rPr lang="ru-RU" sz="3200" b="1" dirty="0" err="1">
                <a:latin typeface="Roboto" panose="02000000000000000000" pitchFamily="2" charset="0"/>
                <a:ea typeface="Roboto" panose="02000000000000000000" pitchFamily="2" charset="0"/>
              </a:rPr>
              <a:t>Directum</a:t>
            </a: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</a:rPr>
              <a:t> RX (</a:t>
            </a: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</a:rPr>
              <a:t>РП</a:t>
            </a: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endParaRPr lang="ru-RU" sz="3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Frame 1000003728" descr="preencoded.png">
            <a:extLst>
              <a:ext uri="{FF2B5EF4-FFF2-40B4-BE49-F238E27FC236}">
                <a16:creationId xmlns:a16="http://schemas.microsoft.com/office/drawing/2014/main" xmlns="" id="{F787BBAE-1D6E-6548-A3D6-9BAFF95A1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1" b="3614"/>
          <a:stretch>
            <a:fillRect/>
          </a:stretch>
        </p:blipFill>
        <p:spPr bwMode="auto">
          <a:xfrm>
            <a:off x="10245090" y="1"/>
            <a:ext cx="1946910" cy="120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6595AFF-A1EC-3031-1D67-775C2ED8685D}"/>
              </a:ext>
            </a:extLst>
          </p:cNvPr>
          <p:cNvSpPr txBox="1"/>
          <p:nvPr/>
        </p:nvSpPr>
        <p:spPr>
          <a:xfrm>
            <a:off x="3608014" y="1722564"/>
            <a:ext cx="4952738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Дорожная карта проекта интеграции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BBB1BE87-D434-A10B-F02B-59CA3BF1E0F4}"/>
              </a:ext>
            </a:extLst>
          </p:cNvPr>
          <p:cNvSpPr/>
          <p:nvPr/>
        </p:nvSpPr>
        <p:spPr>
          <a:xfrm>
            <a:off x="324428" y="2735747"/>
            <a:ext cx="3718935" cy="1338712"/>
          </a:xfrm>
          <a:prstGeom prst="roundRect">
            <a:avLst>
              <a:gd name="adj" fmla="val 119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anchor="ctr" anchorCtr="0"/>
          <a:lstStyle/>
          <a:p>
            <a:pPr algn="ctr">
              <a:spcAft>
                <a:spcPts val="600"/>
              </a:spcAft>
            </a:pP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Обследование и уточнение маппинга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832356AA-02F6-8170-F7E3-D36352E5FBB6}"/>
              </a:ext>
            </a:extLst>
          </p:cNvPr>
          <p:cNvSpPr/>
          <p:nvPr/>
        </p:nvSpPr>
        <p:spPr>
          <a:xfrm>
            <a:off x="4224916" y="2735747"/>
            <a:ext cx="3757393" cy="1338712"/>
          </a:xfrm>
          <a:prstGeom prst="roundRect">
            <a:avLst>
              <a:gd name="adj" fmla="val 107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anchor="ctr" anchorCtr="0"/>
          <a:lstStyle/>
          <a:p>
            <a:pPr algn="ctr">
              <a:spcAft>
                <a:spcPts val="600"/>
              </a:spcAft>
            </a:pP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Адаптация конфигурации 1С (расширение, регистры) и настройка — </a:t>
            </a:r>
            <a:r>
              <a:rPr lang="ru-RU" sz="14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«Адаптивного модуля интеграции»</a:t>
            </a:r>
            <a:endParaRPr lang="ru-RU" sz="1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3F854B28-27F6-B61B-9081-B825044CBB2D}"/>
              </a:ext>
            </a:extLst>
          </p:cNvPr>
          <p:cNvSpPr/>
          <p:nvPr/>
        </p:nvSpPr>
        <p:spPr>
          <a:xfrm>
            <a:off x="8139691" y="2735747"/>
            <a:ext cx="3718935" cy="1338712"/>
          </a:xfrm>
          <a:prstGeom prst="roundRect">
            <a:avLst>
              <a:gd name="adj" fmla="val 107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anchor="ctr" anchorCtr="0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Разработка механизмов обработки ошибок и статусов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BFEB900F-983B-5C68-A8CE-11D85DC1D5BB}"/>
              </a:ext>
            </a:extLst>
          </p:cNvPr>
          <p:cNvSpPr/>
          <p:nvPr/>
        </p:nvSpPr>
        <p:spPr>
          <a:xfrm>
            <a:off x="1959749" y="2543600"/>
            <a:ext cx="448292" cy="425290"/>
          </a:xfrm>
          <a:prstGeom prst="roundRect">
            <a:avLst>
              <a:gd name="adj" fmla="val 34069"/>
            </a:avLst>
          </a:prstGeom>
          <a:solidFill>
            <a:srgbClr val="FF6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anchor="ctr" anchorCtr="0"/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0EE48D26-B31A-310D-E24F-1C9001C19B6B}"/>
              </a:ext>
            </a:extLst>
          </p:cNvPr>
          <p:cNvSpPr/>
          <p:nvPr/>
        </p:nvSpPr>
        <p:spPr>
          <a:xfrm>
            <a:off x="5872843" y="2543600"/>
            <a:ext cx="448292" cy="425290"/>
          </a:xfrm>
          <a:prstGeom prst="roundRect">
            <a:avLst>
              <a:gd name="adj" fmla="val 34069"/>
            </a:avLst>
          </a:prstGeom>
          <a:solidFill>
            <a:srgbClr val="FF6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anchor="ctr" anchorCtr="0"/>
          <a:lstStyle/>
          <a:p>
            <a:pPr algn="ctr">
              <a:spcAft>
                <a:spcPts val="600"/>
              </a:spcAft>
            </a:pP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D20A9BF1-D478-D1F6-09DC-E917E2C5E52F}"/>
              </a:ext>
            </a:extLst>
          </p:cNvPr>
          <p:cNvSpPr/>
          <p:nvPr/>
        </p:nvSpPr>
        <p:spPr>
          <a:xfrm>
            <a:off x="9785937" y="2543600"/>
            <a:ext cx="448292" cy="425290"/>
          </a:xfrm>
          <a:prstGeom prst="roundRect">
            <a:avLst>
              <a:gd name="adj" fmla="val 34069"/>
            </a:avLst>
          </a:prstGeom>
          <a:solidFill>
            <a:srgbClr val="FF6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anchor="ctr" anchorCtr="0"/>
          <a:lstStyle/>
          <a:p>
            <a:pPr algn="ctr">
              <a:spcAft>
                <a:spcPts val="600"/>
              </a:spcAft>
            </a:pP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05247D63-707C-CC9A-C36B-2D88D2BCB9C5}"/>
              </a:ext>
            </a:extLst>
          </p:cNvPr>
          <p:cNvSpPr/>
          <p:nvPr/>
        </p:nvSpPr>
        <p:spPr>
          <a:xfrm>
            <a:off x="2287699" y="4470271"/>
            <a:ext cx="3718935" cy="1338712"/>
          </a:xfrm>
          <a:prstGeom prst="roundRect">
            <a:avLst>
              <a:gd name="adj" fmla="val 119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anchor="ctr" anchorCtr="0"/>
          <a:lstStyle/>
          <a:p>
            <a:pPr algn="ctr">
              <a:spcAft>
                <a:spcPts val="600"/>
              </a:spcAft>
            </a:pP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Тестирование (функциональное, нагрузочное) и опытная эксплуатация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0F7565AE-3BB8-85C3-9598-5CAC7DA2F3E5}"/>
              </a:ext>
            </a:extLst>
          </p:cNvPr>
          <p:cNvSpPr/>
          <p:nvPr/>
        </p:nvSpPr>
        <p:spPr>
          <a:xfrm>
            <a:off x="3923020" y="4278124"/>
            <a:ext cx="448292" cy="425290"/>
          </a:xfrm>
          <a:prstGeom prst="roundRect">
            <a:avLst>
              <a:gd name="adj" fmla="val 34069"/>
            </a:avLst>
          </a:prstGeom>
          <a:solidFill>
            <a:srgbClr val="FF6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anchor="ctr" anchorCtr="0"/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DEF64B81-8422-B73F-9909-DCA7DD967B0F}"/>
              </a:ext>
            </a:extLst>
          </p:cNvPr>
          <p:cNvSpPr/>
          <p:nvPr/>
        </p:nvSpPr>
        <p:spPr>
          <a:xfrm>
            <a:off x="6187346" y="4470271"/>
            <a:ext cx="3718935" cy="1338712"/>
          </a:xfrm>
          <a:prstGeom prst="roundRect">
            <a:avLst>
              <a:gd name="adj" fmla="val 119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anchor="ctr" anchorCtr="0"/>
          <a:lstStyle/>
          <a:p>
            <a:pPr algn="ctr">
              <a:spcAft>
                <a:spcPts val="600"/>
              </a:spcAft>
            </a:pP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Продуктивный запуск и</a:t>
            </a:r>
            <a:r>
              <a:rPr lang="en-US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сопровождение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xmlns="" id="{5B3173A0-B6B9-835D-4BEA-590E4FDB61E3}"/>
              </a:ext>
            </a:extLst>
          </p:cNvPr>
          <p:cNvSpPr/>
          <p:nvPr/>
        </p:nvSpPr>
        <p:spPr>
          <a:xfrm>
            <a:off x="7822667" y="4278124"/>
            <a:ext cx="448292" cy="425290"/>
          </a:xfrm>
          <a:prstGeom prst="roundRect">
            <a:avLst>
              <a:gd name="adj" fmla="val 34069"/>
            </a:avLst>
          </a:prstGeom>
          <a:solidFill>
            <a:srgbClr val="FF6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anchor="ctr" anchorCtr="0"/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</a:t>
            </a:r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14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me_15">
            <a:extLst>
              <a:ext uri="{FF2B5EF4-FFF2-40B4-BE49-F238E27FC236}">
                <a16:creationId xmlns:a16="http://schemas.microsoft.com/office/drawing/2014/main" xmlns="" id="{7F482CEE-3A14-9839-BB5D-D8A472EEB1CD}"/>
              </a:ext>
            </a:extLst>
          </p:cNvPr>
          <p:cNvSpPr/>
          <p:nvPr/>
        </p:nvSpPr>
        <p:spPr>
          <a:xfrm rot="21599400">
            <a:off x="333374" y="399978"/>
            <a:ext cx="9615885" cy="458788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>
              <a:defRPr/>
            </a:pP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</a:rPr>
              <a:t>Для руководителей проектов внедрения </a:t>
            </a:r>
            <a:r>
              <a:rPr lang="ru-RU" sz="3200" b="1" dirty="0" err="1">
                <a:latin typeface="Roboto" panose="02000000000000000000" pitchFamily="2" charset="0"/>
                <a:ea typeface="Roboto" panose="02000000000000000000" pitchFamily="2" charset="0"/>
              </a:rPr>
              <a:t>Directum</a:t>
            </a: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</a:rPr>
              <a:t> RX (</a:t>
            </a: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</a:rPr>
              <a:t>РП</a:t>
            </a: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endParaRPr lang="ru-RU" sz="3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Frame 1000003728" descr="preencoded.png">
            <a:extLst>
              <a:ext uri="{FF2B5EF4-FFF2-40B4-BE49-F238E27FC236}">
                <a16:creationId xmlns:a16="http://schemas.microsoft.com/office/drawing/2014/main" xmlns="" id="{AFF5EB2C-BF29-6C14-34B2-A3F656D7B2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1" b="3614"/>
          <a:stretch>
            <a:fillRect/>
          </a:stretch>
        </p:blipFill>
        <p:spPr bwMode="auto">
          <a:xfrm>
            <a:off x="10245090" y="1"/>
            <a:ext cx="1946910" cy="120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73192B6-981A-E94D-45DA-CF8E205740DB}"/>
              </a:ext>
            </a:extLst>
          </p:cNvPr>
          <p:cNvSpPr txBox="1"/>
          <p:nvPr/>
        </p:nvSpPr>
        <p:spPr>
          <a:xfrm>
            <a:off x="3608014" y="1840517"/>
            <a:ext cx="4952738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</a:rPr>
              <a:t>Матрица ответственности (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RACI)</a:t>
            </a:r>
            <a:endParaRPr lang="ru-RU" sz="20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DF21A0D3-5FCE-37DF-6C7D-87E7068CEE02}"/>
              </a:ext>
            </a:extLst>
          </p:cNvPr>
          <p:cNvSpPr/>
          <p:nvPr/>
        </p:nvSpPr>
        <p:spPr>
          <a:xfrm>
            <a:off x="383234" y="2631519"/>
            <a:ext cx="5633518" cy="1402599"/>
          </a:xfrm>
          <a:prstGeom prst="roundRect">
            <a:avLst>
              <a:gd name="adj" fmla="val 119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anchor="t" anchorCtr="0"/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1С-разработчик (Клиент/Партнер)</a:t>
            </a:r>
            <a:endParaRPr lang="ru-RU" sz="1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2700" lvl="1"/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Доработка конфигурации 1С (регистры, обработка событий)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73BC422F-C00F-7AA0-4C2B-2366C597878C}"/>
              </a:ext>
            </a:extLst>
          </p:cNvPr>
          <p:cNvSpPr/>
          <p:nvPr/>
        </p:nvSpPr>
        <p:spPr>
          <a:xfrm>
            <a:off x="6175249" y="2631519"/>
            <a:ext cx="5635445" cy="1402599"/>
          </a:xfrm>
          <a:prstGeom prst="roundRect">
            <a:avLst>
              <a:gd name="adj" fmla="val 119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anchor="t" anchorCtr="0"/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Администратор </a:t>
            </a:r>
            <a:r>
              <a:rPr lang="ru-RU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Directum</a:t>
            </a:r>
            <a:r>
              <a:rPr lang="ru-RU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(Исполнитель)</a:t>
            </a:r>
          </a:p>
          <a:p>
            <a:pPr marL="12700" lvl="1"/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Настройка </a:t>
            </a:r>
            <a:r>
              <a:rPr lang="ru-RU" sz="16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«Адаптивного модуля интеграции», </a:t>
            </a: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публикация </a:t>
            </a:r>
            <a:r>
              <a:rPr lang="ru-RU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OData</a:t>
            </a:r>
            <a:endParaRPr lang="ru-RU" sz="1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FC453743-EED6-40EF-8FCE-A99F5BF4DB16}"/>
              </a:ext>
            </a:extLst>
          </p:cNvPr>
          <p:cNvSpPr/>
          <p:nvPr/>
        </p:nvSpPr>
        <p:spPr>
          <a:xfrm>
            <a:off x="383234" y="4204825"/>
            <a:ext cx="5633518" cy="1402599"/>
          </a:xfrm>
          <a:prstGeom prst="roundRect">
            <a:avLst>
              <a:gd name="adj" fmla="val 119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anchor="t" anchorCtr="0"/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Аналитик (Исполнитель/Клиент)</a:t>
            </a:r>
            <a:endParaRPr lang="en-US" sz="1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Верификация маппинга реквизитов и статусов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5B7D4F31-D522-E31C-6CA5-037148BEABD2}"/>
              </a:ext>
            </a:extLst>
          </p:cNvPr>
          <p:cNvSpPr/>
          <p:nvPr/>
        </p:nvSpPr>
        <p:spPr>
          <a:xfrm>
            <a:off x="6175249" y="4204825"/>
            <a:ext cx="5635445" cy="1402599"/>
          </a:xfrm>
          <a:prstGeom prst="roundRect">
            <a:avLst>
              <a:gd name="adj" fmla="val 119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anchor="t" anchorCtr="0"/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Администратор клиента</a:t>
            </a:r>
            <a:endParaRPr lang="en-US" sz="1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Настройка SSL-сертификатов, сетевых доступов</a:t>
            </a:r>
          </a:p>
        </p:txBody>
      </p:sp>
    </p:spTree>
    <p:extLst>
      <p:ext uri="{BB962C8B-B14F-4D97-AF65-F5344CB8AC3E}">
        <p14:creationId xmlns:p14="http://schemas.microsoft.com/office/powerpoint/2010/main" val="4146783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me_15">
            <a:extLst>
              <a:ext uri="{FF2B5EF4-FFF2-40B4-BE49-F238E27FC236}">
                <a16:creationId xmlns:a16="http://schemas.microsoft.com/office/drawing/2014/main" xmlns="" id="{F831D796-589E-5F36-3E76-919F05291C21}"/>
              </a:ext>
            </a:extLst>
          </p:cNvPr>
          <p:cNvSpPr/>
          <p:nvPr/>
        </p:nvSpPr>
        <p:spPr>
          <a:xfrm rot="21599400">
            <a:off x="333374" y="399978"/>
            <a:ext cx="9615885" cy="458788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>
              <a:defRPr/>
            </a:pP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</a:rPr>
              <a:t>Для руководителей проектов внедрения </a:t>
            </a:r>
            <a:r>
              <a:rPr lang="ru-RU" sz="3200" b="1" dirty="0" err="1">
                <a:latin typeface="Roboto" panose="02000000000000000000" pitchFamily="2" charset="0"/>
                <a:ea typeface="Roboto" panose="02000000000000000000" pitchFamily="2" charset="0"/>
              </a:rPr>
              <a:t>Directum</a:t>
            </a: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</a:rPr>
              <a:t> RX (</a:t>
            </a: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</a:rPr>
              <a:t>РП</a:t>
            </a: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endParaRPr lang="ru-RU" sz="3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Frame 1000003728" descr="preencoded.png">
            <a:extLst>
              <a:ext uri="{FF2B5EF4-FFF2-40B4-BE49-F238E27FC236}">
                <a16:creationId xmlns:a16="http://schemas.microsoft.com/office/drawing/2014/main" xmlns="" id="{78CB4572-7AD3-CA77-4E9D-810578FF25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1" b="3614"/>
          <a:stretch>
            <a:fillRect/>
          </a:stretch>
        </p:blipFill>
        <p:spPr bwMode="auto">
          <a:xfrm>
            <a:off x="10245090" y="1"/>
            <a:ext cx="1946910" cy="120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4B405D1-0758-4D2C-3E84-14D5403C97E5}"/>
              </a:ext>
            </a:extLst>
          </p:cNvPr>
          <p:cNvSpPr txBox="1"/>
          <p:nvPr/>
        </p:nvSpPr>
        <p:spPr>
          <a:xfrm>
            <a:off x="3608014" y="1840517"/>
            <a:ext cx="4952738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</a:rPr>
              <a:t>Управление рисками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312CE1DC-056A-8C48-A4A0-A000F15A74B2}"/>
              </a:ext>
            </a:extLst>
          </p:cNvPr>
          <p:cNvSpPr/>
          <p:nvPr/>
        </p:nvSpPr>
        <p:spPr>
          <a:xfrm>
            <a:off x="383234" y="2631519"/>
            <a:ext cx="3632956" cy="2680069"/>
          </a:xfrm>
          <a:prstGeom prst="roundRect">
            <a:avLst>
              <a:gd name="adj" fmla="val 74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anchor="t" anchorCtr="0"/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Изменение режима поддержки 1С (снятие с</a:t>
            </a:r>
            <a:r>
              <a:rPr lang="en-US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r>
              <a:rPr lang="ru-RU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поддержки)</a:t>
            </a:r>
            <a:endParaRPr lang="en-US" sz="1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Вынос всей логики в отдельное расширение (как и написано в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презентации) — подчеркнуть это отдельно как плюс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C3394D6C-41C0-E262-89D0-7F2019A251C9}"/>
              </a:ext>
            </a:extLst>
          </p:cNvPr>
          <p:cNvSpPr/>
          <p:nvPr/>
        </p:nvSpPr>
        <p:spPr>
          <a:xfrm>
            <a:off x="4279522" y="2631519"/>
            <a:ext cx="3632956" cy="2680069"/>
          </a:xfrm>
          <a:prstGeom prst="roundRect">
            <a:avLst>
              <a:gd name="adj" fmla="val 65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anchor="t" anchorCtr="0"/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Несоответствие классификаторов (НСИ) в 1С и</a:t>
            </a:r>
            <a:r>
              <a:rPr lang="en-US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r>
              <a:rPr lang="ru-RU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Directum</a:t>
            </a:r>
            <a:r>
              <a:rPr lang="en-US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RX</a:t>
            </a:r>
            <a:endParaRPr lang="ru-RU" sz="1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Предварительный аудит справочников на этапе обследования. Использование поля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Ref_key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для связки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70B709B7-F06C-3847-5D90-07D7AC72E354}"/>
              </a:ext>
            </a:extLst>
          </p:cNvPr>
          <p:cNvSpPr/>
          <p:nvPr/>
        </p:nvSpPr>
        <p:spPr>
          <a:xfrm>
            <a:off x="8175810" y="2631519"/>
            <a:ext cx="3632956" cy="2680069"/>
          </a:xfrm>
          <a:prstGeom prst="roundRect">
            <a:avLst>
              <a:gd name="adj" fmla="val 61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anchor="t" anchorCtr="0"/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Потеря данных при сбоях сети</a:t>
            </a:r>
            <a:endParaRPr lang="en-US" sz="1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Использование очередей сообщений (</a:t>
            </a:r>
            <a:r>
              <a:rPr lang="ru-RU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RabbitMQ</a:t>
            </a: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 или механизма повторов в </a:t>
            </a:r>
            <a:r>
              <a:rPr lang="ru-RU" sz="16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«Адаптивном модуле интеграции»</a:t>
            </a:r>
            <a:endParaRPr lang="ru-RU" sz="1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28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me_15">
            <a:extLst>
              <a:ext uri="{FF2B5EF4-FFF2-40B4-BE49-F238E27FC236}">
                <a16:creationId xmlns:a16="http://schemas.microsoft.com/office/drawing/2014/main" xmlns="" id="{BA151896-2DFB-4080-AAC4-3F424C54CB05}"/>
              </a:ext>
            </a:extLst>
          </p:cNvPr>
          <p:cNvSpPr/>
          <p:nvPr/>
        </p:nvSpPr>
        <p:spPr>
          <a:xfrm rot="21599400">
            <a:off x="333374" y="399978"/>
            <a:ext cx="9615885" cy="458788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>
              <a:defRPr/>
            </a:pP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</a:rPr>
              <a:t>Для менеджеров по продажам </a:t>
            </a:r>
            <a:r>
              <a:rPr lang="ru-RU" sz="3200" b="1" dirty="0" err="1">
                <a:latin typeface="Roboto" panose="02000000000000000000" pitchFamily="2" charset="0"/>
                <a:ea typeface="Roboto" panose="02000000000000000000" pitchFamily="2" charset="0"/>
              </a:rPr>
              <a:t>Directum</a:t>
            </a: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</a:rPr>
              <a:t> RX</a:t>
            </a:r>
            <a:endParaRPr lang="ru-RU" sz="3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008FDAC-C19F-03DF-EEAE-93328EBBCC2B}"/>
              </a:ext>
            </a:extLst>
          </p:cNvPr>
          <p:cNvSpPr txBox="1"/>
          <p:nvPr/>
        </p:nvSpPr>
        <p:spPr>
          <a:xfrm>
            <a:off x="2777462" y="1579030"/>
            <a:ext cx="6637076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</a:rPr>
              <a:t>Понять ценностное предложение, боли клиента и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</a:rPr>
              <a:t>аргументы для закрытия возражений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C2F1FC63-4A1D-C20F-A93B-F79095CA5AAD}"/>
              </a:ext>
            </a:extLst>
          </p:cNvPr>
          <p:cNvSpPr/>
          <p:nvPr/>
        </p:nvSpPr>
        <p:spPr>
          <a:xfrm>
            <a:off x="383234" y="2631519"/>
            <a:ext cx="5633518" cy="1402599"/>
          </a:xfrm>
          <a:prstGeom prst="roundRect">
            <a:avLst>
              <a:gd name="adj" fmla="val 119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anchor="ctr" anchorCtr="0"/>
          <a:lstStyle/>
          <a:p>
            <a:pPr lvl="0" algn="ctr"/>
            <a:r>
              <a:rPr lang="ru-RU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ДО внедрения и ПОСЛЕ: языком цифр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F94EAA0E-CD62-94EA-A08C-428E1CF12D39}"/>
              </a:ext>
            </a:extLst>
          </p:cNvPr>
          <p:cNvSpPr/>
          <p:nvPr/>
        </p:nvSpPr>
        <p:spPr>
          <a:xfrm>
            <a:off x="6175249" y="2631519"/>
            <a:ext cx="5635445" cy="1402599"/>
          </a:xfrm>
          <a:prstGeom prst="roundRect">
            <a:avLst>
              <a:gd name="adj" fmla="val 119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anchor="ctr" anchorCtr="0"/>
          <a:lstStyle/>
          <a:p>
            <a:pPr lvl="0" algn="ctr"/>
            <a:r>
              <a:rPr lang="ru-RU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Выгоды для финансового директора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ADCF76D5-F944-6054-ED74-FB21778CBAFE}"/>
              </a:ext>
            </a:extLst>
          </p:cNvPr>
          <p:cNvSpPr/>
          <p:nvPr/>
        </p:nvSpPr>
        <p:spPr>
          <a:xfrm>
            <a:off x="383234" y="4204825"/>
            <a:ext cx="5633518" cy="1402599"/>
          </a:xfrm>
          <a:prstGeom prst="roundRect">
            <a:avLst>
              <a:gd name="adj" fmla="val 119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anchor="ctr" anchorCtr="0"/>
          <a:lstStyle/>
          <a:p>
            <a:pPr lvl="0" algn="ctr"/>
            <a:r>
              <a:rPr lang="ru-RU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Почему готовый коннектор, а не «велосипед»?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98C65091-D299-8E73-0715-5E17B5BEEFF1}"/>
              </a:ext>
            </a:extLst>
          </p:cNvPr>
          <p:cNvSpPr/>
          <p:nvPr/>
        </p:nvSpPr>
        <p:spPr>
          <a:xfrm>
            <a:off x="6175249" y="4204825"/>
            <a:ext cx="5635445" cy="1402599"/>
          </a:xfrm>
          <a:prstGeom prst="roundRect">
            <a:avLst>
              <a:gd name="adj" fmla="val 119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anchor="ctr" anchorCtr="0"/>
          <a:lstStyle/>
          <a:p>
            <a:pPr lvl="0" algn="ctr"/>
            <a:r>
              <a:rPr lang="ru-RU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Возражения: работа с 1С</a:t>
            </a:r>
            <a:endParaRPr lang="ru-RU" sz="1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1" name="Frame 1000003728" descr="preencoded.png">
            <a:extLst>
              <a:ext uri="{FF2B5EF4-FFF2-40B4-BE49-F238E27FC236}">
                <a16:creationId xmlns:a16="http://schemas.microsoft.com/office/drawing/2014/main" xmlns="" id="{713B3C0F-C627-D4B2-BE28-F83E08333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1" b="3614"/>
          <a:stretch>
            <a:fillRect/>
          </a:stretch>
        </p:blipFill>
        <p:spPr bwMode="auto">
          <a:xfrm>
            <a:off x="10245090" y="1"/>
            <a:ext cx="1946910" cy="120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876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me_15">
            <a:extLst>
              <a:ext uri="{FF2B5EF4-FFF2-40B4-BE49-F238E27FC236}">
                <a16:creationId xmlns:a16="http://schemas.microsoft.com/office/drawing/2014/main" xmlns="" id="{181CB73B-EC1D-7D11-D40A-01E577753768}"/>
              </a:ext>
            </a:extLst>
          </p:cNvPr>
          <p:cNvSpPr/>
          <p:nvPr/>
        </p:nvSpPr>
        <p:spPr>
          <a:xfrm rot="21599400">
            <a:off x="333374" y="399978"/>
            <a:ext cx="9615885" cy="458788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>
              <a:defRPr/>
            </a:pP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</a:rPr>
              <a:t>Для менеджеров по продажам </a:t>
            </a:r>
            <a:r>
              <a:rPr lang="ru-RU" sz="3200" b="1" dirty="0" err="1">
                <a:latin typeface="Roboto" panose="02000000000000000000" pitchFamily="2" charset="0"/>
                <a:ea typeface="Roboto" panose="02000000000000000000" pitchFamily="2" charset="0"/>
              </a:rPr>
              <a:t>Directum</a:t>
            </a: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</a:rPr>
              <a:t> RX</a:t>
            </a:r>
            <a:endParaRPr lang="ru-RU" sz="3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148C3E-25B6-B712-A4C7-BBD37E8DBE4C}"/>
              </a:ext>
            </a:extLst>
          </p:cNvPr>
          <p:cNvSpPr txBox="1"/>
          <p:nvPr/>
        </p:nvSpPr>
        <p:spPr>
          <a:xfrm>
            <a:off x="2777462" y="1579030"/>
            <a:ext cx="6637076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</a:rPr>
              <a:t>ДО и ПОСЛЕ: в цифрах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6825A7B2-4325-6C17-9C31-5CE8F2BA1F2E}"/>
              </a:ext>
            </a:extLst>
          </p:cNvPr>
          <p:cNvSpPr/>
          <p:nvPr/>
        </p:nvSpPr>
        <p:spPr>
          <a:xfrm>
            <a:off x="7156676" y="2408515"/>
            <a:ext cx="4701989" cy="2351744"/>
          </a:xfrm>
          <a:prstGeom prst="roundRect">
            <a:avLst>
              <a:gd name="adj" fmla="val 46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anchor="t" anchorCtr="0"/>
          <a:lstStyle/>
          <a:p>
            <a:pPr>
              <a:spcAft>
                <a:spcPts val="600"/>
              </a:spcAft>
            </a:pPr>
            <a:r>
              <a:rPr lang="ru-RU" sz="3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120+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Экономия человеко-часов в год только на одном типе документов. Снижение операционных ошибок до нуля</a:t>
            </a:r>
          </a:p>
        </p:txBody>
      </p:sp>
      <p:pic>
        <p:nvPicPr>
          <p:cNvPr id="11" name="Frame 1000003728" descr="preencoded.png">
            <a:extLst>
              <a:ext uri="{FF2B5EF4-FFF2-40B4-BE49-F238E27FC236}">
                <a16:creationId xmlns:a16="http://schemas.microsoft.com/office/drawing/2014/main" xmlns="" id="{657662F6-EA17-3361-870D-659F04C47F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1" b="3614"/>
          <a:stretch>
            <a:fillRect/>
          </a:stretch>
        </p:blipFill>
        <p:spPr bwMode="auto">
          <a:xfrm>
            <a:off x="10245090" y="1"/>
            <a:ext cx="1946910" cy="120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10765266-09A2-98A9-B47F-7F5D7C77D67B}"/>
              </a:ext>
            </a:extLst>
          </p:cNvPr>
          <p:cNvSpPr/>
          <p:nvPr/>
        </p:nvSpPr>
        <p:spPr>
          <a:xfrm>
            <a:off x="333335" y="2408515"/>
            <a:ext cx="3216690" cy="2351744"/>
          </a:xfrm>
          <a:prstGeom prst="roundRect">
            <a:avLst>
              <a:gd name="adj" fmla="val 5722"/>
            </a:avLst>
          </a:prstGeom>
          <a:solidFill>
            <a:srgbClr val="FFE9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270000" rIns="360000" bIns="360000" anchor="t" anchorCtr="0"/>
          <a:lstStyle/>
          <a:p>
            <a:pPr>
              <a:spcAft>
                <a:spcPts val="600"/>
              </a:spcAft>
            </a:pPr>
            <a:r>
              <a:rPr lang="en-US" sz="1600" b="1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Было</a:t>
            </a:r>
            <a:endParaRPr lang="en-US" sz="1600" b="1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ru-RU" sz="16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Бухгалтер тратит </a:t>
            </a:r>
            <a:r>
              <a:rPr lang="ru-RU" sz="16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30 минут в день </a:t>
            </a:r>
            <a:r>
              <a:rPr lang="ru-RU" sz="16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 двойной ввод и сверку 10 документов</a:t>
            </a:r>
          </a:p>
          <a:p>
            <a:r>
              <a:rPr lang="ru-RU" sz="16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Итого: </a:t>
            </a:r>
            <a:r>
              <a:rPr lang="ru-RU" sz="16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10 часов в месяц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22DBD725-5A6A-C55D-4483-DBD38F7AEAA2}"/>
              </a:ext>
            </a:extLst>
          </p:cNvPr>
          <p:cNvSpPr/>
          <p:nvPr/>
        </p:nvSpPr>
        <p:spPr>
          <a:xfrm>
            <a:off x="3745006" y="2408515"/>
            <a:ext cx="3216690" cy="2351744"/>
          </a:xfrm>
          <a:prstGeom prst="roundRect">
            <a:avLst>
              <a:gd name="adj" fmla="val 678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270000" rIns="360000" bIns="360000" anchor="t" anchorCtr="0"/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Стало</a:t>
            </a:r>
          </a:p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0 минут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Система делает всё автоматически</a:t>
            </a:r>
          </a:p>
        </p:txBody>
      </p:sp>
    </p:spTree>
    <p:extLst>
      <p:ext uri="{BB962C8B-B14F-4D97-AF65-F5344CB8AC3E}">
        <p14:creationId xmlns:p14="http://schemas.microsoft.com/office/powerpoint/2010/main" val="1650791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me_15">
            <a:extLst>
              <a:ext uri="{FF2B5EF4-FFF2-40B4-BE49-F238E27FC236}">
                <a16:creationId xmlns:a16="http://schemas.microsoft.com/office/drawing/2014/main" xmlns="" id="{B6A7177B-D4CE-926B-D0DD-7011592364AB}"/>
              </a:ext>
            </a:extLst>
          </p:cNvPr>
          <p:cNvSpPr/>
          <p:nvPr/>
        </p:nvSpPr>
        <p:spPr>
          <a:xfrm rot="21599400">
            <a:off x="333374" y="399978"/>
            <a:ext cx="9615885" cy="458788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>
              <a:defRPr/>
            </a:pP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</a:rPr>
              <a:t>Для менеджеров по продажам </a:t>
            </a:r>
            <a:r>
              <a:rPr lang="ru-RU" sz="3200" b="1" dirty="0" err="1">
                <a:latin typeface="Roboto" panose="02000000000000000000" pitchFamily="2" charset="0"/>
                <a:ea typeface="Roboto" panose="02000000000000000000" pitchFamily="2" charset="0"/>
              </a:rPr>
              <a:t>Directum</a:t>
            </a: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</a:rPr>
              <a:t> RX</a:t>
            </a:r>
            <a:endParaRPr lang="ru-RU" sz="3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CC96A01-5A6E-A514-570F-B67A492A8366}"/>
              </a:ext>
            </a:extLst>
          </p:cNvPr>
          <p:cNvSpPr txBox="1"/>
          <p:nvPr/>
        </p:nvSpPr>
        <p:spPr>
          <a:xfrm>
            <a:off x="2777462" y="1579030"/>
            <a:ext cx="6637076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</a:rPr>
              <a:t>Выгоды для финансового директора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648006E1-22E1-7AB4-79A4-0C1E6218ED63}"/>
              </a:ext>
            </a:extLst>
          </p:cNvPr>
          <p:cNvSpPr/>
          <p:nvPr/>
        </p:nvSpPr>
        <p:spPr>
          <a:xfrm>
            <a:off x="385539" y="2381620"/>
            <a:ext cx="2769170" cy="2897350"/>
          </a:xfrm>
          <a:prstGeom prst="roundRect">
            <a:avLst>
              <a:gd name="adj" fmla="val 103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t" anchorCtr="0"/>
          <a:lstStyle/>
          <a:p>
            <a:endParaRPr lang="en-US" sz="14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ru-RU" sz="14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14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14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ru-RU" sz="1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Прозрачность</a:t>
            </a:r>
          </a:p>
          <a:p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Единый статус заявки в 1С и </a:t>
            </a:r>
            <a:r>
              <a:rPr lang="ru-RU" sz="14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Directum</a:t>
            </a:r>
            <a:r>
              <a:rPr lang="en-US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RX в</a:t>
            </a:r>
            <a:r>
              <a:rPr lang="en-US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реальном времени. Не нужно бегать и</a:t>
            </a:r>
            <a:r>
              <a:rPr lang="en-US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спрашивать «где подпись?»</a:t>
            </a:r>
          </a:p>
        </p:txBody>
      </p:sp>
      <p:pic>
        <p:nvPicPr>
          <p:cNvPr id="18" name="Frame 1000003728" descr="preencoded.png">
            <a:extLst>
              <a:ext uri="{FF2B5EF4-FFF2-40B4-BE49-F238E27FC236}">
                <a16:creationId xmlns:a16="http://schemas.microsoft.com/office/drawing/2014/main" xmlns="" id="{DB2F5A18-3FAD-B9F4-C287-E852B5844F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1" b="3614"/>
          <a:stretch>
            <a:fillRect/>
          </a:stretch>
        </p:blipFill>
        <p:spPr bwMode="auto">
          <a:xfrm>
            <a:off x="10245090" y="1"/>
            <a:ext cx="1946910" cy="120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A27BC3FF-FEE5-1B5E-FA73-0A4495213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52" y="2591885"/>
            <a:ext cx="660400" cy="660400"/>
          </a:xfrm>
          <a:prstGeom prst="rect">
            <a:avLst/>
          </a:prstGeom>
        </p:spPr>
      </p:pic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xmlns="" id="{C7792975-9C26-B56C-9990-0E20742D6ABD}"/>
              </a:ext>
            </a:extLst>
          </p:cNvPr>
          <p:cNvSpPr/>
          <p:nvPr/>
        </p:nvSpPr>
        <p:spPr>
          <a:xfrm>
            <a:off x="3273042" y="2381620"/>
            <a:ext cx="2769170" cy="2897350"/>
          </a:xfrm>
          <a:prstGeom prst="roundRect">
            <a:avLst>
              <a:gd name="adj" fmla="val 103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t" anchorCtr="0"/>
          <a:lstStyle/>
          <a:p>
            <a:endParaRPr lang="en-US" sz="14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ru-RU" sz="14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14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14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ru-RU" sz="1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Контроль</a:t>
            </a:r>
          </a:p>
          <a:p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Казначейство видит только согласованные заявки. Исключен риск оплаты несогласованного счета</a:t>
            </a: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51BA1A7E-CBB7-EEAB-6D75-C4015DB0F359}"/>
              </a:ext>
            </a:extLst>
          </p:cNvPr>
          <p:cNvSpPr/>
          <p:nvPr/>
        </p:nvSpPr>
        <p:spPr>
          <a:xfrm>
            <a:off x="6160545" y="2381620"/>
            <a:ext cx="2769170" cy="2897350"/>
          </a:xfrm>
          <a:prstGeom prst="roundRect">
            <a:avLst>
              <a:gd name="adj" fmla="val 103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t" anchorCtr="0"/>
          <a:lstStyle/>
          <a:p>
            <a:endParaRPr lang="en-US" sz="14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ru-RU" sz="14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14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14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ru-RU" sz="1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Скорость</a:t>
            </a:r>
          </a:p>
          <a:p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Ускорение оборота денежных средств за счет сокращения цикла согласования</a:t>
            </a: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xmlns="" id="{28FC972C-9EEE-A7FA-1EAF-A5D67522B6F3}"/>
              </a:ext>
            </a:extLst>
          </p:cNvPr>
          <p:cNvSpPr/>
          <p:nvPr/>
        </p:nvSpPr>
        <p:spPr>
          <a:xfrm>
            <a:off x="9048048" y="2381620"/>
            <a:ext cx="2769170" cy="2897350"/>
          </a:xfrm>
          <a:prstGeom prst="roundRect">
            <a:avLst>
              <a:gd name="adj" fmla="val 103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t" anchorCtr="0"/>
          <a:lstStyle/>
          <a:p>
            <a:endParaRPr lang="ru-RU" sz="14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14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14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14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ru-RU" sz="1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История</a:t>
            </a:r>
          </a:p>
          <a:p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 </a:t>
            </a:r>
            <a:r>
              <a:rPr lang="en-US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Directum </a:t>
            </a: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хранится вся исходная информация операции, со всеми версиями документов и результатами их рассмотрения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6A0FBB97-6806-38DB-BCD0-01961512C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463" y="2586377"/>
            <a:ext cx="660400" cy="660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8D0CFB9A-B4F5-6DA3-B9DD-2D3A38469C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006" y="2586377"/>
            <a:ext cx="660400" cy="6604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A891FD6C-8152-B54F-2CD9-C87D4D7DED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8899" y="2567796"/>
            <a:ext cx="6604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97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me_15">
            <a:extLst>
              <a:ext uri="{FF2B5EF4-FFF2-40B4-BE49-F238E27FC236}">
                <a16:creationId xmlns:a16="http://schemas.microsoft.com/office/drawing/2014/main" xmlns="" id="{764E5D79-64DB-EE7D-0F32-36D687191B7B}"/>
              </a:ext>
            </a:extLst>
          </p:cNvPr>
          <p:cNvSpPr/>
          <p:nvPr/>
        </p:nvSpPr>
        <p:spPr>
          <a:xfrm rot="21599400">
            <a:off x="333374" y="399978"/>
            <a:ext cx="9615885" cy="458788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>
              <a:defRPr/>
            </a:pP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</a:rPr>
              <a:t>Для менеджеров по продажам </a:t>
            </a:r>
            <a:r>
              <a:rPr lang="ru-RU" sz="3200" b="1" dirty="0" err="1">
                <a:latin typeface="Roboto" panose="02000000000000000000" pitchFamily="2" charset="0"/>
                <a:ea typeface="Roboto" panose="02000000000000000000" pitchFamily="2" charset="0"/>
              </a:rPr>
              <a:t>Directum</a:t>
            </a: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</a:rPr>
              <a:t> RX</a:t>
            </a:r>
            <a:endParaRPr lang="ru-RU" sz="3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EAE795-BE6F-8869-5795-EA8B8456810B}"/>
              </a:ext>
            </a:extLst>
          </p:cNvPr>
          <p:cNvSpPr txBox="1"/>
          <p:nvPr/>
        </p:nvSpPr>
        <p:spPr>
          <a:xfrm>
            <a:off x="2777462" y="1579030"/>
            <a:ext cx="6637076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</a:rPr>
              <a:t>Почему готовый коннектор, а не «велосипед»?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3A89BE41-CD81-523D-B296-8B79A74E54C5}"/>
              </a:ext>
            </a:extLst>
          </p:cNvPr>
          <p:cNvSpPr/>
          <p:nvPr/>
        </p:nvSpPr>
        <p:spPr>
          <a:xfrm>
            <a:off x="385538" y="2381620"/>
            <a:ext cx="5289121" cy="2634133"/>
          </a:xfrm>
          <a:prstGeom prst="roundRect">
            <a:avLst>
              <a:gd name="adj" fmla="val 43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t" anchorCtr="0"/>
          <a:lstStyle/>
          <a:p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Готовый </a:t>
            </a:r>
            <a:r>
              <a:rPr lang="ru-RU" sz="16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«Адаптивный модуль интеграции» </a:t>
            </a:r>
            <a:r>
              <a:rPr lang="ru-RU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окупается на первой же интеграции</a:t>
            </a: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Вам не нужно нанимать команду разработчиков для написания кода с нуля и его последующей поддержки при обновлении 1С или </a:t>
            </a:r>
            <a:r>
              <a:rPr lang="ru-RU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Directum</a:t>
            </a: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RX</a:t>
            </a: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  <a:p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Расширение списка объектов и/или их реквизитов участвующих в интеграции так же не требует привлечения разработчиков, а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выполняется настройкой.</a:t>
            </a:r>
          </a:p>
        </p:txBody>
      </p:sp>
      <p:pic>
        <p:nvPicPr>
          <p:cNvPr id="7" name="Frame 1000003728" descr="preencoded.png">
            <a:extLst>
              <a:ext uri="{FF2B5EF4-FFF2-40B4-BE49-F238E27FC236}">
                <a16:creationId xmlns:a16="http://schemas.microsoft.com/office/drawing/2014/main" xmlns="" id="{B9B8EFA5-CC9A-E575-0D1B-9B00633A79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1" b="3614"/>
          <a:stretch>
            <a:fillRect/>
          </a:stretch>
        </p:blipFill>
        <p:spPr bwMode="auto">
          <a:xfrm>
            <a:off x="10245090" y="1"/>
            <a:ext cx="1946910" cy="120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9BA17A48-8CA6-B1D8-8ADD-CBB3CABCA5F2}"/>
              </a:ext>
            </a:extLst>
          </p:cNvPr>
          <p:cNvSpPr/>
          <p:nvPr/>
        </p:nvSpPr>
        <p:spPr>
          <a:xfrm>
            <a:off x="5957048" y="2408515"/>
            <a:ext cx="5901618" cy="2634134"/>
          </a:xfrm>
          <a:prstGeom prst="roundRect">
            <a:avLst>
              <a:gd name="adj" fmla="val 46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t" anchorCtr="0"/>
          <a:lstStyle/>
          <a:p>
            <a:pPr>
              <a:spcAft>
                <a:spcPts val="600"/>
              </a:spcAft>
            </a:pPr>
            <a:r>
              <a:rPr lang="ru-RU" sz="3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30-40%</a:t>
            </a:r>
            <a:endParaRPr lang="en-US" sz="32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</a:t>
            </a:r>
            <a:r>
              <a:rPr lang="ru-RU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ниж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ение</a:t>
            </a: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совокупной стоимости владения системами </a:t>
            </a:r>
          </a:p>
        </p:txBody>
      </p:sp>
    </p:spTree>
    <p:extLst>
      <p:ext uri="{BB962C8B-B14F-4D97-AF65-F5344CB8AC3E}">
        <p14:creationId xmlns:p14="http://schemas.microsoft.com/office/powerpoint/2010/main" val="3818222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me_15">
            <a:extLst>
              <a:ext uri="{FF2B5EF4-FFF2-40B4-BE49-F238E27FC236}">
                <a16:creationId xmlns:a16="http://schemas.microsoft.com/office/drawing/2014/main" xmlns="" id="{2AE4C927-D246-1731-B8E9-FD4BAB6D9061}"/>
              </a:ext>
            </a:extLst>
          </p:cNvPr>
          <p:cNvSpPr/>
          <p:nvPr/>
        </p:nvSpPr>
        <p:spPr>
          <a:xfrm rot="21599400">
            <a:off x="333374" y="399978"/>
            <a:ext cx="9615885" cy="458788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>
              <a:defRPr/>
            </a:pP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</a:rPr>
              <a:t>Для менеджеров по продажам </a:t>
            </a:r>
            <a:r>
              <a:rPr lang="ru-RU" sz="3200" b="1" dirty="0" err="1">
                <a:latin typeface="Roboto" panose="02000000000000000000" pitchFamily="2" charset="0"/>
                <a:ea typeface="Roboto" panose="02000000000000000000" pitchFamily="2" charset="0"/>
              </a:rPr>
              <a:t>Directum</a:t>
            </a: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</a:rPr>
              <a:t> RX</a:t>
            </a:r>
            <a:endParaRPr lang="ru-RU" sz="3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5E6ABE9-B240-9DFC-4345-26505536D727}"/>
              </a:ext>
            </a:extLst>
          </p:cNvPr>
          <p:cNvSpPr txBox="1"/>
          <p:nvPr/>
        </p:nvSpPr>
        <p:spPr>
          <a:xfrm>
            <a:off x="2777462" y="1579030"/>
            <a:ext cx="6637076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</a:rPr>
              <a:t>Возражения: работа с 1С</a:t>
            </a:r>
          </a:p>
        </p:txBody>
      </p:sp>
      <p:pic>
        <p:nvPicPr>
          <p:cNvPr id="6" name="Frame 1000003728" descr="preencoded.png">
            <a:extLst>
              <a:ext uri="{FF2B5EF4-FFF2-40B4-BE49-F238E27FC236}">
                <a16:creationId xmlns:a16="http://schemas.microsoft.com/office/drawing/2014/main" xmlns="" id="{38B1847E-4E79-3800-E9A4-9B52C2C1A6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1" b="3614"/>
          <a:stretch>
            <a:fillRect/>
          </a:stretch>
        </p:blipFill>
        <p:spPr bwMode="auto">
          <a:xfrm>
            <a:off x="10245090" y="1"/>
            <a:ext cx="1946910" cy="120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56561EE5-3617-2778-EF78-7C3C3DD7A9E5}"/>
              </a:ext>
            </a:extLst>
          </p:cNvPr>
          <p:cNvSpPr/>
          <p:nvPr/>
        </p:nvSpPr>
        <p:spPr>
          <a:xfrm>
            <a:off x="385538" y="2381620"/>
            <a:ext cx="5289121" cy="2634133"/>
          </a:xfrm>
          <a:prstGeom prst="roundRect">
            <a:avLst>
              <a:gd name="adj" fmla="val 43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t" anchorCtr="0"/>
          <a:lstStyle/>
          <a:p>
            <a:r>
              <a:rPr lang="ru-RU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«Мы не хотим лезть в код 1С, это опасно при обновлениях»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D6A83352-3B13-71E1-5CD8-4378C11ADC2C}"/>
              </a:ext>
            </a:extLst>
          </p:cNvPr>
          <p:cNvSpPr/>
          <p:nvPr/>
        </p:nvSpPr>
        <p:spPr>
          <a:xfrm>
            <a:off x="5957048" y="2408515"/>
            <a:ext cx="5901618" cy="2634134"/>
          </a:xfrm>
          <a:prstGeom prst="roundRect">
            <a:avLst>
              <a:gd name="adj" fmla="val 46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anchor="t" anchorCtr="0"/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Мы используем механизм </a:t>
            </a:r>
            <a:r>
              <a:rPr lang="ru-RU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расширений 1С</a:t>
            </a:r>
            <a:r>
              <a:rPr lang="ru-RU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Вся логика интеграции живет в отдельном слое, который не ломается при типовых обновлениях и не требует снятия с поддержки. Это безопасно и стандартизировано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9AED26A-E469-2528-2E88-317968854D1E}"/>
              </a:ext>
            </a:extLst>
          </p:cNvPr>
          <p:cNvSpPr txBox="1"/>
          <p:nvPr/>
        </p:nvSpPr>
        <p:spPr>
          <a:xfrm>
            <a:off x="601757" y="4469935"/>
            <a:ext cx="4010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Возражение клиента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E714315-FD64-2ECF-D27A-9B7ECFA3B896}"/>
              </a:ext>
            </a:extLst>
          </p:cNvPr>
          <p:cNvSpPr txBox="1"/>
          <p:nvPr/>
        </p:nvSpPr>
        <p:spPr>
          <a:xfrm>
            <a:off x="6209181" y="4469935"/>
            <a:ext cx="4010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Ответ</a:t>
            </a:r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599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me_15">
            <a:extLst>
              <a:ext uri="{FF2B5EF4-FFF2-40B4-BE49-F238E27FC236}">
                <a16:creationId xmlns:a16="http://schemas.microsoft.com/office/drawing/2014/main" xmlns="" id="{34422795-F8EF-678A-6D97-C0415D11B599}"/>
              </a:ext>
            </a:extLst>
          </p:cNvPr>
          <p:cNvSpPr/>
          <p:nvPr/>
        </p:nvSpPr>
        <p:spPr>
          <a:xfrm rot="21599400">
            <a:off x="333430" y="399978"/>
            <a:ext cx="9615885" cy="1106106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>
              <a:defRPr/>
            </a:pP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</a:rPr>
              <a:t>Преимущества ТР </a:t>
            </a:r>
            <a:r>
              <a:rPr lang="ru-RU" sz="3200" b="1" dirty="0" smtClean="0">
                <a:latin typeface="Roboto" panose="02000000000000000000" pitchFamily="2" charset="0"/>
                <a:ea typeface="Roboto" panose="02000000000000000000" pitchFamily="2" charset="0"/>
              </a:rPr>
              <a:t>«Адаптивного модуля интеграции </a:t>
            </a:r>
            <a:r>
              <a:rPr lang="en-US" sz="32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Directum</a:t>
            </a:r>
            <a:r>
              <a:rPr lang="en-US" sz="32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RX </a:t>
            </a:r>
            <a:r>
              <a:rPr lang="ru-RU" sz="3200" b="1" dirty="0" smtClean="0">
                <a:latin typeface="Roboto" panose="02000000000000000000" pitchFamily="2" charset="0"/>
                <a:ea typeface="Roboto" panose="02000000000000000000" pitchFamily="2" charset="0"/>
              </a:rPr>
              <a:t>с 1С»</a:t>
            </a:r>
            <a:endParaRPr lang="ru-RU" sz="3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Frame 1000003728" descr="preencoded.png">
            <a:extLst>
              <a:ext uri="{FF2B5EF4-FFF2-40B4-BE49-F238E27FC236}">
                <a16:creationId xmlns:a16="http://schemas.microsoft.com/office/drawing/2014/main" xmlns="" id="{DE86EE2F-195B-A461-04FC-16C80B5C2A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1" b="3614"/>
          <a:stretch>
            <a:fillRect/>
          </a:stretch>
        </p:blipFill>
        <p:spPr bwMode="auto">
          <a:xfrm>
            <a:off x="10245090" y="1"/>
            <a:ext cx="1946910" cy="120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342313D-2737-FECC-7DBF-727418C6CD24}"/>
              </a:ext>
            </a:extLst>
          </p:cNvPr>
          <p:cNvSpPr txBox="1"/>
          <p:nvPr/>
        </p:nvSpPr>
        <p:spPr>
          <a:xfrm>
            <a:off x="2777462" y="2098618"/>
            <a:ext cx="6637076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</a:rPr>
              <a:t>Для каких задач подходит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850A0B97-C4A1-1ADD-EAC1-9340EDC0787A}"/>
              </a:ext>
            </a:extLst>
          </p:cNvPr>
          <p:cNvSpPr/>
          <p:nvPr/>
        </p:nvSpPr>
        <p:spPr>
          <a:xfrm>
            <a:off x="383234" y="2900460"/>
            <a:ext cx="3632956" cy="1996694"/>
          </a:xfrm>
          <a:prstGeom prst="roundRect">
            <a:avLst>
              <a:gd name="adj" fmla="val 74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anchor="t" anchorCtr="0"/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Обмен нормативно-справочной информацией</a:t>
            </a:r>
            <a:r>
              <a:rPr lang="ru-RU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(контрагенты, сотрудники, номенклатура) с учётными системами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791D4DFA-AB02-B2E9-BEDB-9AC48145EED2}"/>
              </a:ext>
            </a:extLst>
          </p:cNvPr>
          <p:cNvSpPr/>
          <p:nvPr/>
        </p:nvSpPr>
        <p:spPr>
          <a:xfrm>
            <a:off x="4279522" y="2900460"/>
            <a:ext cx="3632956" cy="1996694"/>
          </a:xfrm>
          <a:prstGeom prst="roundRect">
            <a:avLst>
              <a:gd name="adj" fmla="val 65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anchor="t" anchorCtr="0"/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Передача документов </a:t>
            </a:r>
            <a:endParaRPr lang="en-US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счета, УПД, договоры между </a:t>
            </a:r>
            <a:r>
              <a:rPr lang="ru-RU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Directum</a:t>
            </a: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RX и внешними платформами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FBEB1034-62A1-A7C2-65E3-54CE72CCD41C}"/>
              </a:ext>
            </a:extLst>
          </p:cNvPr>
          <p:cNvSpPr/>
          <p:nvPr/>
        </p:nvSpPr>
        <p:spPr>
          <a:xfrm>
            <a:off x="8175810" y="2900460"/>
            <a:ext cx="3632956" cy="1996694"/>
          </a:xfrm>
          <a:prstGeom prst="roundRect">
            <a:avLst>
              <a:gd name="adj" fmla="val 61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anchor="t" anchorCtr="0"/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Rabbit MQ</a:t>
            </a:r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Интеграция с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корпоративными шинами данных и брокерами сообщений</a:t>
            </a:r>
          </a:p>
        </p:txBody>
      </p:sp>
    </p:spTree>
    <p:extLst>
      <p:ext uri="{BB962C8B-B14F-4D97-AF65-F5344CB8AC3E}">
        <p14:creationId xmlns:p14="http://schemas.microsoft.com/office/powerpoint/2010/main" val="3008221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502" y="1112686"/>
            <a:ext cx="10515600" cy="482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Документ 1С «Заявка на расходование денежных средств»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42" y="1745247"/>
            <a:ext cx="4692129" cy="3050316"/>
          </a:xfrm>
          <a:prstGeom prst="rect">
            <a:avLst/>
          </a:prstGeom>
          <a:effectLst>
            <a:outerShdw blurRad="139700" dist="50800" dir="5400000" algn="ctr" rotWithShape="0">
              <a:schemeClr val="bg2">
                <a:lumMod val="90000"/>
              </a:scheme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494" y="3714482"/>
            <a:ext cx="4208770" cy="2740957"/>
          </a:xfrm>
          <a:prstGeom prst="rect">
            <a:avLst/>
          </a:prstGeom>
          <a:effectLst>
            <a:outerShdw blurRad="139700" dist="50800" dir="5400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8" name="name_15">
            <a:extLst>
              <a:ext uri="{FF2B5EF4-FFF2-40B4-BE49-F238E27FC236}">
                <a16:creationId xmlns:a16="http://schemas.microsoft.com/office/drawing/2014/main" xmlns="" id="{45A965C4-3682-9DA7-18A9-FCD6B6921FE8}"/>
              </a:ext>
            </a:extLst>
          </p:cNvPr>
          <p:cNvSpPr/>
          <p:nvPr/>
        </p:nvSpPr>
        <p:spPr>
          <a:xfrm rot="21599400">
            <a:off x="333374" y="399978"/>
            <a:ext cx="9615885" cy="458788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>
              <a:defRPr/>
            </a:pP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</a:rPr>
              <a:t>Объекты интеграции в 1С</a:t>
            </a:r>
          </a:p>
        </p:txBody>
      </p:sp>
      <p:pic>
        <p:nvPicPr>
          <p:cNvPr id="9" name="Frame 1000003728" descr="preencoded.png">
            <a:extLst>
              <a:ext uri="{FF2B5EF4-FFF2-40B4-BE49-F238E27FC236}">
                <a16:creationId xmlns:a16="http://schemas.microsoft.com/office/drawing/2014/main" xmlns="" id="{872E1466-6530-4878-C373-9412730DBA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1" b="3614"/>
          <a:stretch>
            <a:fillRect/>
          </a:stretch>
        </p:blipFill>
        <p:spPr bwMode="auto">
          <a:xfrm>
            <a:off x="10245090" y="1"/>
            <a:ext cx="1946910" cy="120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00691502-25E9-733F-A3E3-8BF769F173FB}"/>
              </a:ext>
            </a:extLst>
          </p:cNvPr>
          <p:cNvSpPr/>
          <p:nvPr/>
        </p:nvSpPr>
        <p:spPr>
          <a:xfrm>
            <a:off x="8296079" y="1745247"/>
            <a:ext cx="3524291" cy="4729200"/>
          </a:xfrm>
          <a:prstGeom prst="roundRect">
            <a:avLst>
              <a:gd name="adj" fmla="val 2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t" anchorCtr="0"/>
          <a:lstStyle/>
          <a:p>
            <a:pPr marL="0" lvl="2"/>
            <a:r>
              <a:rPr lang="ru-RU" sz="1600" dirty="0">
                <a:solidFill>
                  <a:schemeClr val="tx1"/>
                </a:solidFill>
              </a:rPr>
              <a:t>Ключевые реквизиты</a:t>
            </a:r>
          </a:p>
          <a:p>
            <a:pPr marL="0" lvl="2"/>
            <a:endParaRPr lang="ru-RU" sz="1200" dirty="0">
              <a:solidFill>
                <a:schemeClr val="tx1"/>
              </a:solidFill>
            </a:endParaRPr>
          </a:p>
          <a:p>
            <a:pPr marL="225425" lvl="2" indent="-225425">
              <a:buFont typeface="Системный шрифт, обычный"/>
              <a:buChar char="—"/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Номер</a:t>
            </a:r>
          </a:p>
          <a:p>
            <a:pPr marL="225425" lvl="2" indent="-225425">
              <a:buFont typeface="Системный шрифт, обычный"/>
              <a:buChar char="—"/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Дата</a:t>
            </a:r>
          </a:p>
          <a:p>
            <a:pPr marL="225425" lvl="2" indent="-225425">
              <a:buFont typeface="Системный шрифт, обычный"/>
              <a:buChar char="—"/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Организация</a:t>
            </a:r>
          </a:p>
          <a:p>
            <a:pPr marL="225425" lvl="2" indent="-225425">
              <a:buFont typeface="Системный шрифт, обычный"/>
              <a:buChar char="—"/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Подразделение</a:t>
            </a:r>
          </a:p>
          <a:p>
            <a:pPr marL="225425" lvl="2" indent="-225425">
              <a:buFont typeface="Системный шрифт, обычный"/>
              <a:buChar char="—"/>
            </a:pPr>
            <a:r>
              <a:rPr lang="ru-RU" sz="1200" dirty="0">
                <a:solidFill>
                  <a:schemeClr val="tx1"/>
                </a:solidFill>
              </a:rPr>
              <a:t>Вид счёта на оплату</a:t>
            </a:r>
          </a:p>
          <a:p>
            <a:pPr marL="225425" lvl="2" indent="-225425">
              <a:buFont typeface="Системный шрифт, обычный"/>
              <a:buChar char="—"/>
            </a:pPr>
            <a:r>
              <a:rPr lang="ru-RU" sz="1200" dirty="0">
                <a:solidFill>
                  <a:schemeClr val="tx1"/>
                </a:solidFill>
              </a:rPr>
              <a:t>Вид оплаты</a:t>
            </a:r>
          </a:p>
          <a:p>
            <a:pPr marL="225425" lvl="2" indent="-225425">
              <a:buFont typeface="Системный шрифт, обычный"/>
              <a:buChar char="—"/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Хозяйственная операция</a:t>
            </a:r>
          </a:p>
          <a:p>
            <a:pPr marL="225425" lvl="2" indent="-225425">
              <a:buFont typeface="Системный шрифт, обычный"/>
              <a:buChar char="—"/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Статья движения денежных средств </a:t>
            </a:r>
          </a:p>
          <a:p>
            <a:pPr marL="225425" lvl="2" indent="-225425">
              <a:buFont typeface="Системный шрифт, обычный"/>
              <a:buChar char="—"/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Контрагент</a:t>
            </a:r>
          </a:p>
          <a:p>
            <a:pPr marL="225425" lvl="2" indent="-225425">
              <a:buFont typeface="Системный шрифт, обычный"/>
              <a:buChar char="—"/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Договор </a:t>
            </a:r>
          </a:p>
          <a:p>
            <a:pPr marL="225425" lvl="2" indent="-225425">
              <a:buFont typeface="Системный шрифт, обычный"/>
              <a:buChar char="—"/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Сумма документа</a:t>
            </a:r>
          </a:p>
          <a:p>
            <a:pPr marL="225425" lvl="2" indent="-225425">
              <a:buFont typeface="Системный шрифт, обычный"/>
              <a:buChar char="—"/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Валюта</a:t>
            </a:r>
          </a:p>
          <a:p>
            <a:pPr marL="225425" lvl="2" indent="-225425">
              <a:buFont typeface="Системный шрифт, обычный"/>
              <a:buChar char="—"/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Назначение платежа</a:t>
            </a:r>
          </a:p>
          <a:p>
            <a:pPr marL="225425" lvl="2" indent="-225425">
              <a:buFont typeface="Системный шрифт, обычный"/>
              <a:buChar char="—"/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Желательная дата платежа</a:t>
            </a:r>
          </a:p>
          <a:p>
            <a:pPr marL="225425" lvl="2" indent="-225425">
              <a:buFont typeface="Системный шрифт, обычный"/>
              <a:buChar char="—"/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Подотчетное лицо</a:t>
            </a:r>
          </a:p>
          <a:p>
            <a:pPr marL="225425" lvl="2" indent="-225425">
              <a:buFont typeface="Системный шрифт, обычный"/>
              <a:buChar char="—"/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Кто заявил </a:t>
            </a:r>
          </a:p>
          <a:p>
            <a:pPr marL="225425" lvl="2" indent="-225425">
              <a:buFont typeface="Системный шрифт, обычный"/>
              <a:buChar char="—"/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Комментарий </a:t>
            </a:r>
          </a:p>
          <a:p>
            <a:pPr marL="225425" lvl="2" indent="-225425">
              <a:buFont typeface="Системный шрифт, обычный"/>
              <a:buChar char="—"/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Автор </a:t>
            </a:r>
          </a:p>
          <a:p>
            <a:pPr marL="225425" lvl="2" indent="-225425">
              <a:buFont typeface="Системный шрифт, обычный"/>
              <a:buChar char="—"/>
            </a:pPr>
            <a:r>
              <a:rPr lang="ru-RU" sz="1200" dirty="0">
                <a:solidFill>
                  <a:schemeClr val="tx1"/>
                </a:solidFill>
              </a:rPr>
              <a:t>Дополнительные согласующие</a:t>
            </a:r>
          </a:p>
          <a:p>
            <a:pPr marL="225425" lvl="2" indent="-225425">
              <a:buFont typeface="Системный шрифт, обычный"/>
              <a:buChar char="—"/>
            </a:pPr>
            <a:r>
              <a:rPr lang="ru-RU" sz="1200" dirty="0">
                <a:solidFill>
                  <a:schemeClr val="tx1"/>
                </a:solidFill>
              </a:rPr>
              <a:t>Статус и этапы согласования</a:t>
            </a:r>
          </a:p>
          <a:p>
            <a:pPr marL="225425" lvl="2" indent="-225425">
              <a:buFont typeface="Системный шрифт, обычный"/>
              <a:buChar char="—"/>
            </a:pPr>
            <a:r>
              <a:rPr lang="ru-RU" sz="1200" dirty="0">
                <a:solidFill>
                  <a:schemeClr val="tx1"/>
                </a:solidFill>
              </a:rPr>
              <a:t>Ссылка на документ в </a:t>
            </a:r>
            <a:r>
              <a:rPr lang="en-US" sz="1200" dirty="0">
                <a:solidFill>
                  <a:schemeClr val="tx1"/>
                </a:solidFill>
              </a:rPr>
              <a:t>Directum RX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02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334" y="1204209"/>
            <a:ext cx="10515600" cy="676920"/>
          </a:xfrm>
        </p:spPr>
        <p:txBody>
          <a:bodyPr lIns="0"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</a:rPr>
              <a:t>Направление из 1С в </a:t>
            </a: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</a:rPr>
              <a:t>Directum</a:t>
            </a: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</a:rPr>
              <a:t> RX</a:t>
            </a:r>
          </a:p>
          <a:p>
            <a:pPr marL="0" indent="0">
              <a:buNone/>
            </a:pPr>
            <a:endParaRPr lang="ru-RU" sz="1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ru-RU" sz="1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ru-RU"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name_15">
            <a:extLst>
              <a:ext uri="{FF2B5EF4-FFF2-40B4-BE49-F238E27FC236}">
                <a16:creationId xmlns:a16="http://schemas.microsoft.com/office/drawing/2014/main" xmlns="" id="{6D20521E-3C95-5AB0-DD22-6ECDA826E85B}"/>
              </a:ext>
            </a:extLst>
          </p:cNvPr>
          <p:cNvSpPr/>
          <p:nvPr/>
        </p:nvSpPr>
        <p:spPr>
          <a:xfrm rot="21599400">
            <a:off x="333374" y="399978"/>
            <a:ext cx="9615885" cy="458788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>
              <a:defRPr/>
            </a:pPr>
            <a:r>
              <a:rPr lang="en-US" sz="3200" b="1" dirty="0" err="1">
                <a:latin typeface="Roboto" panose="02000000000000000000" pitchFamily="2" charset="0"/>
                <a:ea typeface="Roboto" panose="02000000000000000000" pitchFamily="2" charset="0"/>
              </a:rPr>
              <a:t>Сущ</a:t>
            </a:r>
            <a:r>
              <a:rPr lang="ru-RU" sz="3200" b="1" dirty="0" err="1">
                <a:latin typeface="Roboto" panose="02000000000000000000" pitchFamily="2" charset="0"/>
                <a:ea typeface="Roboto" panose="02000000000000000000" pitchFamily="2" charset="0"/>
              </a:rPr>
              <a:t>ности</a:t>
            </a: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</a:rPr>
              <a:t> интеграции требующие актуализации</a:t>
            </a:r>
          </a:p>
        </p:txBody>
      </p:sp>
      <p:pic>
        <p:nvPicPr>
          <p:cNvPr id="5" name="Frame 1000003728" descr="preencoded.png">
            <a:extLst>
              <a:ext uri="{FF2B5EF4-FFF2-40B4-BE49-F238E27FC236}">
                <a16:creationId xmlns:a16="http://schemas.microsoft.com/office/drawing/2014/main" xmlns="" id="{7BB65247-418E-FFEA-EC90-1FC4796A71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1" b="3614"/>
          <a:stretch>
            <a:fillRect/>
          </a:stretch>
        </p:blipFill>
        <p:spPr bwMode="auto">
          <a:xfrm>
            <a:off x="10245090" y="1"/>
            <a:ext cx="1946910" cy="120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B25DF2C4-4E06-D1C1-731A-CF64ECA50892}"/>
              </a:ext>
            </a:extLst>
          </p:cNvPr>
          <p:cNvSpPr/>
          <p:nvPr/>
        </p:nvSpPr>
        <p:spPr>
          <a:xfrm>
            <a:off x="324428" y="1881128"/>
            <a:ext cx="5471491" cy="4577733"/>
          </a:xfrm>
          <a:prstGeom prst="roundRect">
            <a:avLst>
              <a:gd name="adj" fmla="val 2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anchor="t" anchorCtr="0"/>
          <a:lstStyle/>
          <a:p>
            <a:pPr marL="225425" lvl="1" indent="-225425">
              <a:lnSpc>
                <a:spcPct val="107000"/>
              </a:lnSpc>
            </a:pPr>
            <a:endParaRPr lang="ru-RU" sz="14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25425" lvl="1" indent="-225425">
              <a:lnSpc>
                <a:spcPct val="107000"/>
              </a:lnSpc>
            </a:pPr>
            <a:endParaRPr lang="en-US" sz="14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25425" lvl="1" indent="-225425">
              <a:lnSpc>
                <a:spcPct val="107000"/>
              </a:lnSpc>
              <a:spcAft>
                <a:spcPts val="1200"/>
              </a:spcAft>
            </a:pPr>
            <a:r>
              <a:rPr lang="ru-RU" sz="1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Реквизиты 1С		</a:t>
            </a:r>
          </a:p>
          <a:p>
            <a:pPr marL="60325" lvl="1" indent="-285750">
              <a:lnSpc>
                <a:spcPct val="107000"/>
              </a:lnSpc>
              <a:buFont typeface="Системный шрифт, обычный"/>
              <a:buChar char="—"/>
            </a:pP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Заявка на расходование ДС </a:t>
            </a:r>
          </a:p>
          <a:p>
            <a:pPr marL="60325" lvl="1" indent="-285750">
              <a:lnSpc>
                <a:spcPct val="107000"/>
              </a:lnSpc>
              <a:buFont typeface="Системный шрифт, обычный"/>
              <a:buChar char="—"/>
            </a:pP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Организации 		</a:t>
            </a:r>
          </a:p>
          <a:p>
            <a:pPr marL="60325" lvl="1" indent="-285750">
              <a:lnSpc>
                <a:spcPct val="107000"/>
              </a:lnSpc>
              <a:buFont typeface="Системный шрифт, обычный"/>
              <a:buChar char="—"/>
            </a:pP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Структура предприятия</a:t>
            </a:r>
          </a:p>
          <a:p>
            <a:pPr marL="60325" lvl="1" indent="-285750">
              <a:lnSpc>
                <a:spcPct val="107000"/>
              </a:lnSpc>
              <a:buFont typeface="Системный шрифт, обычный"/>
              <a:buChar char="—"/>
            </a:pP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Контрагенты</a:t>
            </a:r>
          </a:p>
          <a:p>
            <a:pPr marL="60325" lvl="1" indent="-285750">
              <a:lnSpc>
                <a:spcPct val="107000"/>
              </a:lnSpc>
              <a:buFont typeface="Системный шрифт, обычный"/>
              <a:buChar char="—"/>
            </a:pP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Договоры контрагентов</a:t>
            </a:r>
          </a:p>
          <a:p>
            <a:pPr marL="60325" lvl="1" indent="-285750">
              <a:lnSpc>
                <a:spcPct val="107000"/>
              </a:lnSpc>
              <a:buFont typeface="Системный шрифт, обычный"/>
              <a:buChar char="—"/>
            </a:pP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Валюты</a:t>
            </a:r>
          </a:p>
          <a:p>
            <a:pPr marL="60325" lvl="1" indent="-285750">
              <a:lnSpc>
                <a:spcPct val="107000"/>
              </a:lnSpc>
              <a:buFont typeface="Системный шрифт, обычный"/>
              <a:buChar char="—"/>
            </a:pP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Статьи</a:t>
            </a:r>
            <a:r>
              <a:rPr lang="en-US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движения денежных средств</a:t>
            </a:r>
          </a:p>
          <a:p>
            <a:pPr marL="60325" lvl="1" indent="-285750">
              <a:lnSpc>
                <a:spcPct val="107000"/>
              </a:lnSpc>
              <a:buFont typeface="Системный шрифт, обычный"/>
              <a:buChar char="—"/>
            </a:pP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Физические лица</a:t>
            </a:r>
          </a:p>
          <a:p>
            <a:pPr marL="60325" lvl="1" indent="-285750">
              <a:lnSpc>
                <a:spcPct val="107000"/>
              </a:lnSpc>
              <a:buFont typeface="Системный шрифт, обычный"/>
              <a:buChar char="—"/>
            </a:pP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Сотрудники</a:t>
            </a:r>
          </a:p>
          <a:p>
            <a:pPr marL="60325" lvl="1" indent="-285750">
              <a:lnSpc>
                <a:spcPct val="107000"/>
              </a:lnSpc>
              <a:buFont typeface="Системный шрифт, обычный"/>
              <a:buChar char="—"/>
            </a:pP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Вид счёта на оплату</a:t>
            </a:r>
          </a:p>
          <a:p>
            <a:pPr marL="60325" lvl="1" indent="-285750">
              <a:lnSpc>
                <a:spcPct val="107000"/>
              </a:lnSpc>
              <a:buFont typeface="Системный шрифт, обычный"/>
              <a:buChar char="—"/>
            </a:pP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Вид оплаты</a:t>
            </a:r>
          </a:p>
          <a:p>
            <a:pPr marL="279400" lvl="1" indent="-279400">
              <a:lnSpc>
                <a:spcPct val="107000"/>
              </a:lnSpc>
              <a:buFont typeface="Системный шрифт, обычный"/>
              <a:buChar char="—"/>
            </a:pP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Заявка на расходование денежных средств присоединенные файлы?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C59F5BE-A06E-6050-8591-29B9C7944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73" y="2063814"/>
            <a:ext cx="433343" cy="433343"/>
          </a:xfrm>
          <a:prstGeom prst="rect">
            <a:avLst/>
          </a:prstGeom>
        </p:spPr>
      </p:pic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ADAA8BF2-42E0-6B0B-5798-B5FE25DD02D7}"/>
              </a:ext>
            </a:extLst>
          </p:cNvPr>
          <p:cNvSpPr/>
          <p:nvPr/>
        </p:nvSpPr>
        <p:spPr>
          <a:xfrm>
            <a:off x="6096000" y="1881128"/>
            <a:ext cx="5762625" cy="4532107"/>
          </a:xfrm>
          <a:prstGeom prst="roundRect">
            <a:avLst>
              <a:gd name="adj" fmla="val 2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anchor="t" anchorCtr="0"/>
          <a:lstStyle/>
          <a:p>
            <a:pPr marL="225425" lvl="1" indent="-225425">
              <a:lnSpc>
                <a:spcPct val="107000"/>
              </a:lnSpc>
            </a:pPr>
            <a:endParaRPr lang="ru-RU" sz="14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25425" lvl="1" indent="-225425">
              <a:lnSpc>
                <a:spcPct val="107000"/>
              </a:lnSpc>
            </a:pPr>
            <a:endParaRPr lang="en-US" sz="14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25425" lvl="1" indent="-225425">
              <a:lnSpc>
                <a:spcPct val="107000"/>
              </a:lnSpc>
              <a:spcAft>
                <a:spcPts val="1200"/>
              </a:spcAft>
            </a:pPr>
            <a:r>
              <a:rPr lang="ru-RU" sz="1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Реквизиты </a:t>
            </a:r>
            <a:r>
              <a:rPr lang="en-US" sz="1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Directum RX</a:t>
            </a:r>
            <a:r>
              <a:rPr lang="ru-RU" sz="1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		</a:t>
            </a:r>
          </a:p>
          <a:p>
            <a:pPr marL="60325" lvl="1" indent="-285750">
              <a:lnSpc>
                <a:spcPct val="107000"/>
              </a:lnSpc>
              <a:buFont typeface="Системный шрифт, обычный"/>
              <a:buChar char="—"/>
            </a:pP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Заявка на расходование ДС</a:t>
            </a:r>
            <a:r>
              <a:rPr lang="en-US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</a:t>
            </a:r>
            <a:r>
              <a:rPr lang="en-US" sz="14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новый</a:t>
            </a:r>
            <a:r>
              <a:rPr lang="en-US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marL="60325" lvl="1" indent="-285750">
              <a:lnSpc>
                <a:spcPct val="107000"/>
              </a:lnSpc>
              <a:buFont typeface="Системный шрифт, обычный"/>
              <a:buChar char="—"/>
            </a:pP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Наши организации	</a:t>
            </a:r>
          </a:p>
          <a:p>
            <a:pPr marL="60325" lvl="1" indent="-285750">
              <a:lnSpc>
                <a:spcPct val="107000"/>
              </a:lnSpc>
              <a:buFont typeface="Системный шрифт, обычный"/>
              <a:buChar char="—"/>
            </a:pP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Подразделения</a:t>
            </a:r>
          </a:p>
          <a:p>
            <a:pPr marL="60325" lvl="1" indent="-285750">
              <a:lnSpc>
                <a:spcPct val="107000"/>
              </a:lnSpc>
              <a:buFont typeface="Системный шрифт, обычный"/>
              <a:buChar char="—"/>
            </a:pP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Контрагенты (куда ИП?)</a:t>
            </a:r>
          </a:p>
          <a:p>
            <a:pPr marL="60325" lvl="1" indent="-285750">
              <a:lnSpc>
                <a:spcPct val="107000"/>
              </a:lnSpc>
              <a:buFont typeface="Системный шрифт, обычный"/>
              <a:buChar char="—"/>
            </a:pP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Реестр договоров</a:t>
            </a:r>
          </a:p>
          <a:p>
            <a:pPr marL="60325" lvl="1" indent="-285750">
              <a:lnSpc>
                <a:spcPct val="107000"/>
              </a:lnSpc>
              <a:buFont typeface="Системный шрифт, обычный"/>
              <a:buChar char="—"/>
            </a:pP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Валюты</a:t>
            </a:r>
          </a:p>
          <a:p>
            <a:pPr marL="60325" lvl="1" indent="-285750">
              <a:lnSpc>
                <a:spcPct val="107000"/>
              </a:lnSpc>
              <a:buFont typeface="Системный шрифт, обычный"/>
              <a:buChar char="—"/>
            </a:pP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Статьи</a:t>
            </a:r>
            <a:r>
              <a:rPr lang="en-US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движения денежных средств (новый)</a:t>
            </a:r>
          </a:p>
          <a:p>
            <a:pPr marL="60325" lvl="1" indent="-285750">
              <a:lnSpc>
                <a:spcPct val="107000"/>
              </a:lnSpc>
              <a:buFont typeface="Системный шрифт, обычный"/>
              <a:buChar char="—"/>
            </a:pP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Персоны</a:t>
            </a:r>
          </a:p>
          <a:p>
            <a:pPr marL="60325" lvl="1" indent="-285750">
              <a:lnSpc>
                <a:spcPct val="107000"/>
              </a:lnSpc>
              <a:buFont typeface="Системный шрифт, обычный"/>
              <a:buChar char="—"/>
            </a:pP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Сотрудники</a:t>
            </a:r>
          </a:p>
          <a:p>
            <a:pPr marL="60325" lvl="1" indent="-285750">
              <a:lnSpc>
                <a:spcPct val="107000"/>
              </a:lnSpc>
              <a:buFont typeface="Системный шрифт, обычный"/>
              <a:buChar char="—"/>
            </a:pP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Вид счёта на оплату</a:t>
            </a:r>
            <a:r>
              <a:rPr lang="en-US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</a:t>
            </a:r>
            <a:r>
              <a:rPr lang="en-US" sz="14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новый</a:t>
            </a:r>
            <a:r>
              <a:rPr lang="en-US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endParaRPr lang="ru-RU" sz="1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0325" lvl="1" indent="-285750">
              <a:lnSpc>
                <a:spcPct val="107000"/>
              </a:lnSpc>
              <a:buFont typeface="Системный шрифт, обычный"/>
              <a:buChar char="—"/>
            </a:pP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Вид оплаты (новый)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1CF4EEC-5ABC-DA6D-A3C5-884B5937D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741" y="2084402"/>
            <a:ext cx="428400" cy="42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92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me_15">
            <a:extLst>
              <a:ext uri="{FF2B5EF4-FFF2-40B4-BE49-F238E27FC236}">
                <a16:creationId xmlns:a16="http://schemas.microsoft.com/office/drawing/2014/main" xmlns="" id="{3CFFB1AA-2179-375E-8630-B3FD5B2CB314}"/>
              </a:ext>
            </a:extLst>
          </p:cNvPr>
          <p:cNvSpPr/>
          <p:nvPr/>
        </p:nvSpPr>
        <p:spPr>
          <a:xfrm rot="21599400">
            <a:off x="333374" y="399978"/>
            <a:ext cx="9615885" cy="458788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>
              <a:defRPr/>
            </a:pPr>
            <a:r>
              <a:rPr lang="en-US" sz="3200" b="1" dirty="0" err="1">
                <a:latin typeface="Roboto" panose="02000000000000000000" pitchFamily="2" charset="0"/>
                <a:ea typeface="Roboto" panose="02000000000000000000" pitchFamily="2" charset="0"/>
              </a:rPr>
              <a:t>Сущ</a:t>
            </a:r>
            <a:r>
              <a:rPr lang="ru-RU" sz="3200" b="1" dirty="0" err="1">
                <a:latin typeface="Roboto" panose="02000000000000000000" pitchFamily="2" charset="0"/>
                <a:ea typeface="Roboto" panose="02000000000000000000" pitchFamily="2" charset="0"/>
              </a:rPr>
              <a:t>ности</a:t>
            </a: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</a:rPr>
              <a:t> интеграции требующие актуализации</a:t>
            </a:r>
          </a:p>
        </p:txBody>
      </p:sp>
      <p:pic>
        <p:nvPicPr>
          <p:cNvPr id="5" name="Frame 1000003728" descr="preencoded.png">
            <a:extLst>
              <a:ext uri="{FF2B5EF4-FFF2-40B4-BE49-F238E27FC236}">
                <a16:creationId xmlns:a16="http://schemas.microsoft.com/office/drawing/2014/main" xmlns="" id="{F8A25927-9A1E-CD3B-A18B-1A938D03B8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1" b="3614"/>
          <a:stretch>
            <a:fillRect/>
          </a:stretch>
        </p:blipFill>
        <p:spPr bwMode="auto">
          <a:xfrm>
            <a:off x="10245090" y="1"/>
            <a:ext cx="1946910" cy="120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F3E6FCD7-4043-8F7A-B56B-B032E851E01F}"/>
              </a:ext>
            </a:extLst>
          </p:cNvPr>
          <p:cNvSpPr txBox="1">
            <a:spLocks/>
          </p:cNvSpPr>
          <p:nvPr/>
        </p:nvSpPr>
        <p:spPr>
          <a:xfrm>
            <a:off x="333334" y="1204209"/>
            <a:ext cx="10515600" cy="67692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</a:rPr>
              <a:t>Направление из 1С в </a:t>
            </a: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</a:rPr>
              <a:t>Directum</a:t>
            </a: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</a:rPr>
              <a:t> RX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D0580493-481E-283E-A40B-631E9EAAB4E8}"/>
              </a:ext>
            </a:extLst>
          </p:cNvPr>
          <p:cNvSpPr/>
          <p:nvPr/>
        </p:nvSpPr>
        <p:spPr>
          <a:xfrm>
            <a:off x="324428" y="1881128"/>
            <a:ext cx="3718935" cy="3772663"/>
          </a:xfrm>
          <a:prstGeom prst="roundRect">
            <a:avLst>
              <a:gd name="adj" fmla="val 2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anchor="t" anchorCtr="0"/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Статусы объектов интеграции</a:t>
            </a:r>
            <a:endParaRPr lang="en-US" sz="1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</a:t>
            </a: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каждому объекту интеграции загруженному из 1С в 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Directum </a:t>
            </a: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будет возвращаться подтверждение в виде статуса, что объект успешно загружен.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3BEB9EF2-9BD8-6963-C755-62E795756058}"/>
              </a:ext>
            </a:extLst>
          </p:cNvPr>
          <p:cNvSpPr/>
          <p:nvPr/>
        </p:nvSpPr>
        <p:spPr>
          <a:xfrm>
            <a:off x="4224916" y="1881128"/>
            <a:ext cx="3718935" cy="3772663"/>
          </a:xfrm>
          <a:prstGeom prst="roundRect">
            <a:avLst>
              <a:gd name="adj" fmla="val 2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anchor="t" anchorCtr="0"/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Обратная связь по процессу</a:t>
            </a:r>
            <a:endParaRPr lang="en-US" sz="1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1С получает промежуточный и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финальный результат согласования для дальнейших финансовых операций.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C75A11BE-6C43-01E3-BE77-8334E6BB369C}"/>
              </a:ext>
            </a:extLst>
          </p:cNvPr>
          <p:cNvSpPr/>
          <p:nvPr/>
        </p:nvSpPr>
        <p:spPr>
          <a:xfrm>
            <a:off x="8139691" y="1881128"/>
            <a:ext cx="3718935" cy="3772663"/>
          </a:xfrm>
          <a:prstGeom prst="roundRect">
            <a:avLst>
              <a:gd name="adj" fmla="val 2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anchor="t" anchorCtr="0"/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Дополнительные согласующие</a:t>
            </a:r>
          </a:p>
          <a:p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Новый регистр сведений 1С, в котором будут храниться данные физических лиц которые могут быть указаны как дополнительные согласующие.</a:t>
            </a:r>
          </a:p>
          <a:p>
            <a:endParaRPr lang="ru-RU" sz="1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1" indent="-85725">
              <a:spcAft>
                <a:spcPts val="600"/>
              </a:spcAft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Реквизиты:</a:t>
            </a:r>
          </a:p>
          <a:p>
            <a:pPr marL="98425" lvl="1" indent="-85725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Физическое лицо</a:t>
            </a:r>
          </a:p>
          <a:p>
            <a:pPr marL="98425" lvl="1" indent="-85725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Подразделение</a:t>
            </a:r>
          </a:p>
          <a:p>
            <a:pPr marL="98425" lvl="1" indent="-85725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Должность</a:t>
            </a:r>
          </a:p>
          <a:p>
            <a:pPr lvl="1"/>
            <a:endParaRPr lang="ru-RU" sz="1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081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470DC9F7-C982-257A-5DB5-2DBE9B8D1D32}"/>
              </a:ext>
            </a:extLst>
          </p:cNvPr>
          <p:cNvSpPr/>
          <p:nvPr/>
        </p:nvSpPr>
        <p:spPr>
          <a:xfrm>
            <a:off x="333334" y="1422348"/>
            <a:ext cx="11496716" cy="5035986"/>
          </a:xfrm>
          <a:prstGeom prst="roundRect">
            <a:avLst>
              <a:gd name="adj" fmla="val 18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[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40977"/>
            <a:ext cx="10515600" cy="5035986"/>
          </a:xfrm>
        </p:spPr>
        <p:txBody>
          <a:bodyPr/>
          <a:lstStyle/>
          <a:p>
            <a:pPr marL="457200" lvl="1" indent="0">
              <a:buNone/>
            </a:pPr>
            <a:endParaRPr lang="ru-RU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name_15">
            <a:extLst>
              <a:ext uri="{FF2B5EF4-FFF2-40B4-BE49-F238E27FC236}">
                <a16:creationId xmlns:a16="http://schemas.microsoft.com/office/drawing/2014/main" xmlns="" id="{4E445CA8-3CC8-2695-E4A9-8110C32F8CF7}"/>
              </a:ext>
            </a:extLst>
          </p:cNvPr>
          <p:cNvSpPr/>
          <p:nvPr/>
        </p:nvSpPr>
        <p:spPr>
          <a:xfrm rot="21599400">
            <a:off x="333374" y="399978"/>
            <a:ext cx="9615885" cy="458788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>
              <a:defRPr/>
            </a:pP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</a:rPr>
              <a:t>Общая блок-схема</a:t>
            </a:r>
          </a:p>
        </p:txBody>
      </p:sp>
      <p:pic>
        <p:nvPicPr>
          <p:cNvPr id="8" name="Frame 1000003728" descr="preencoded.png">
            <a:extLst>
              <a:ext uri="{FF2B5EF4-FFF2-40B4-BE49-F238E27FC236}">
                <a16:creationId xmlns:a16="http://schemas.microsoft.com/office/drawing/2014/main" xmlns="" id="{DA19B05F-7E70-EF0F-D375-74277EDDD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1" b="3614"/>
          <a:stretch>
            <a:fillRect/>
          </a:stretch>
        </p:blipFill>
        <p:spPr bwMode="auto">
          <a:xfrm>
            <a:off x="10245090" y="1"/>
            <a:ext cx="1946910" cy="120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14968E1-15AC-B82E-5A3C-8C1ACA938F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3979"/>
          <a:stretch>
            <a:fillRect/>
          </a:stretch>
        </p:blipFill>
        <p:spPr>
          <a:xfrm>
            <a:off x="1810684" y="1697647"/>
            <a:ext cx="7927708" cy="196132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06A261C-CE26-7A90-1A85-5422D10A8D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791"/>
          <a:stretch>
            <a:fillRect/>
          </a:stretch>
        </p:blipFill>
        <p:spPr>
          <a:xfrm>
            <a:off x="1810684" y="4291016"/>
            <a:ext cx="8993674" cy="1961323"/>
          </a:xfrm>
          <a:prstGeom prst="rect">
            <a:avLst/>
          </a:prstGeom>
        </p:spPr>
      </p:pic>
      <p:cxnSp>
        <p:nvCxnSpPr>
          <p:cNvPr id="14" name="Соединительная линия уступом 13">
            <a:extLst>
              <a:ext uri="{FF2B5EF4-FFF2-40B4-BE49-F238E27FC236}">
                <a16:creationId xmlns:a16="http://schemas.microsoft.com/office/drawing/2014/main" xmlns="" id="{2F1AB0EF-CCC8-0ADB-C09B-0663C624EAFC}"/>
              </a:ext>
            </a:extLst>
          </p:cNvPr>
          <p:cNvCxnSpPr>
            <a:stCxn id="9" idx="3"/>
            <a:endCxn id="10" idx="1"/>
          </p:cNvCxnSpPr>
          <p:nvPr/>
        </p:nvCxnSpPr>
        <p:spPr>
          <a:xfrm flipH="1">
            <a:off x="1810684" y="2678309"/>
            <a:ext cx="7927708" cy="2593369"/>
          </a:xfrm>
          <a:prstGeom prst="bentConnector5">
            <a:avLst>
              <a:gd name="adj1" fmla="val -2884"/>
              <a:gd name="adj2" fmla="val 50000"/>
              <a:gd name="adj3" fmla="val 102884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016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A2F97938-C907-3B39-6131-EAAF0E5ABF1D}"/>
              </a:ext>
            </a:extLst>
          </p:cNvPr>
          <p:cNvSpPr/>
          <p:nvPr/>
        </p:nvSpPr>
        <p:spPr>
          <a:xfrm>
            <a:off x="4169710" y="4219388"/>
            <a:ext cx="7729537" cy="2038537"/>
          </a:xfrm>
          <a:prstGeom prst="roundRect">
            <a:avLst>
              <a:gd name="adj" fmla="val 35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[</a:t>
            </a:r>
            <a:endParaRPr lang="ru-RU" dirty="0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F913239A-EECD-8E8B-BDFC-FB8EB7DF37E3}"/>
              </a:ext>
            </a:extLst>
          </p:cNvPr>
          <p:cNvSpPr/>
          <p:nvPr/>
        </p:nvSpPr>
        <p:spPr>
          <a:xfrm>
            <a:off x="4169710" y="2390588"/>
            <a:ext cx="7729537" cy="1619051"/>
          </a:xfrm>
          <a:prstGeom prst="roundRect">
            <a:avLst>
              <a:gd name="adj" fmla="val 63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[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333" y="1262163"/>
            <a:ext cx="11565913" cy="813046"/>
          </a:xfrm>
        </p:spPr>
        <p:txBody>
          <a:bodyPr lIns="0">
            <a:normAutofit/>
          </a:bodyPr>
          <a:lstStyle/>
          <a:p>
            <a:pPr marL="0" indent="0">
              <a:buNone/>
            </a:pP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</a:rPr>
              <a:t>Интеграция выполняется с помощью модуля «Сервис интеграции» </a:t>
            </a:r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>Directum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</a:rPr>
              <a:t>в формате </a:t>
            </a:r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>JSON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  <a:p>
            <a:pPr marL="0" indent="0">
              <a:buNone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</a:rPr>
              <a:t>Модуль представляет собой универсальное средство для настройки параметров при обмене информацией между системами.</a:t>
            </a:r>
          </a:p>
        </p:txBody>
      </p:sp>
      <p:pic>
        <p:nvPicPr>
          <p:cNvPr id="18" name="Рисунок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210" y="2560560"/>
            <a:ext cx="7268139" cy="1260680"/>
          </a:xfrm>
          <a:prstGeom prst="rect">
            <a:avLst/>
          </a:prstGeom>
        </p:spPr>
      </p:pic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497448"/>
              </p:ext>
            </p:extLst>
          </p:nvPr>
        </p:nvGraphicFramePr>
        <p:xfrm>
          <a:off x="5141316" y="4362356"/>
          <a:ext cx="629602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5" imgW="8848492" imgH="2457450" progId="Visio.Drawing.15">
                  <p:embed/>
                </p:oleObj>
              </mc:Choice>
              <mc:Fallback>
                <p:oleObj r:id="rId5" imgW="8848492" imgH="2457450" progId="Visio.Drawing.1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316" y="4362356"/>
                        <a:ext cx="6296025" cy="175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name_15">
            <a:extLst>
              <a:ext uri="{FF2B5EF4-FFF2-40B4-BE49-F238E27FC236}">
                <a16:creationId xmlns:a16="http://schemas.microsoft.com/office/drawing/2014/main" xmlns="" id="{D17B8D9A-5FA4-2D87-3415-6DBCBF6F0EDC}"/>
              </a:ext>
            </a:extLst>
          </p:cNvPr>
          <p:cNvSpPr/>
          <p:nvPr/>
        </p:nvSpPr>
        <p:spPr>
          <a:xfrm rot="21599400">
            <a:off x="333374" y="399978"/>
            <a:ext cx="9615885" cy="458788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>
              <a:defRPr/>
            </a:pP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</a:rPr>
              <a:t>Способ и протокол интеграции</a:t>
            </a:r>
          </a:p>
        </p:txBody>
      </p:sp>
      <p:pic>
        <p:nvPicPr>
          <p:cNvPr id="5" name="Frame 1000003728" descr="preencoded.png">
            <a:extLst>
              <a:ext uri="{FF2B5EF4-FFF2-40B4-BE49-F238E27FC236}">
                <a16:creationId xmlns:a16="http://schemas.microsoft.com/office/drawing/2014/main" xmlns="" id="{A451311E-E9C7-73F5-7763-7386EB053C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1" b="3614"/>
          <a:stretch>
            <a:fillRect/>
          </a:stretch>
        </p:blipFill>
        <p:spPr bwMode="auto">
          <a:xfrm>
            <a:off x="10245090" y="1"/>
            <a:ext cx="1946910" cy="120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ACF991E-7F00-1FF6-5B7B-1FD85EEBF08B}"/>
              </a:ext>
            </a:extLst>
          </p:cNvPr>
          <p:cNvSpPr txBox="1"/>
          <p:nvPr/>
        </p:nvSpPr>
        <p:spPr>
          <a:xfrm>
            <a:off x="292753" y="4219388"/>
            <a:ext cx="3604285" cy="203132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indent="0">
              <a:buNone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</a:rPr>
              <a:t>Аутентификация на сервере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OData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</a:rPr>
              <a:t>Directum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</a:rPr>
              <a:t> RX происходит с помощью Basic </a:t>
            </a: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</a:rPr>
              <a:t>Authentication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</a:rPr>
              <a:t>. Работа в продуктивном контуре должна происходить только с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</a:rPr>
              <a:t>SSL-сертификатом по протоколу HTTPS.</a:t>
            </a:r>
          </a:p>
          <a:p>
            <a:pPr marL="0" indent="0">
              <a:buNone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</a:rPr>
              <a:t>Важно! Со стороны 1С для обращения доступны только опубликованные сущности!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92289BF-9217-301D-0544-1572B6405A3C}"/>
              </a:ext>
            </a:extLst>
          </p:cNvPr>
          <p:cNvSpPr txBox="1"/>
          <p:nvPr/>
        </p:nvSpPr>
        <p:spPr>
          <a:xfrm>
            <a:off x="315597" y="2390588"/>
            <a:ext cx="3581441" cy="160043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indent="0">
              <a:buNone/>
            </a:pP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</a:rPr>
              <a:t>Open Data Protocol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</a:rPr>
              <a:t> или </a:t>
            </a:r>
            <a:r>
              <a:rPr lang="ru-RU" sz="1400" b="1" dirty="0" err="1">
                <a:latin typeface="Roboto" panose="02000000000000000000" pitchFamily="2" charset="0"/>
                <a:ea typeface="Roboto" panose="02000000000000000000" pitchFamily="2" charset="0"/>
              </a:rPr>
              <a:t>OData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—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</a:rPr>
              <a:t>это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</a:rPr>
              <a:t>открытый веб-протокол для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</a:rPr>
              <a:t>запроса и обновления данных. Протокол позволяет выполнять операции с ресурсами, используя в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</a:rPr>
              <a:t>качестве запросов HTTP-команды, и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</a:rPr>
              <a:t>получать ответы в форматах XML или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</a:rPr>
              <a:t>JSON.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469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599615" y="5535532"/>
            <a:ext cx="6401485" cy="9233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b="1" dirty="0"/>
              <a:t>Ref</a:t>
            </a:r>
            <a:r>
              <a:rPr lang="ru-RU" b="1" dirty="0"/>
              <a:t> </a:t>
            </a:r>
            <a:r>
              <a:rPr lang="en-US" b="1" dirty="0"/>
              <a:t>key </a:t>
            </a:r>
            <a:r>
              <a:rPr lang="ru-RU" dirty="0"/>
              <a:t>– уникальный идентификатор для объектов 1С и</a:t>
            </a:r>
            <a:r>
              <a:rPr lang="en-US" dirty="0"/>
              <a:t> Directum</a:t>
            </a:r>
            <a:r>
              <a:rPr lang="ru-RU" dirty="0"/>
              <a:t> </a:t>
            </a:r>
            <a:r>
              <a:rPr lang="en-US" dirty="0"/>
              <a:t>RX</a:t>
            </a:r>
            <a:r>
              <a:rPr lang="ru-RU" dirty="0"/>
              <a:t>. Позволяет однозначно связать объекты интегрируемых систем.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b="20115"/>
          <a:stretch>
            <a:fillRect/>
          </a:stretch>
        </p:blipFill>
        <p:spPr>
          <a:xfrm>
            <a:off x="5599615" y="1278718"/>
            <a:ext cx="6218331" cy="4079096"/>
          </a:xfrm>
          <a:prstGeom prst="roundRect">
            <a:avLst>
              <a:gd name="adj" fmla="val 2362"/>
            </a:avLst>
          </a:prstGeom>
          <a:effectLst>
            <a:outerShdw blurRad="139700" dist="50800" dir="5400000" algn="ctr" rotWithShape="0">
              <a:schemeClr val="bg2">
                <a:lumMod val="90000"/>
              </a:scheme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rcRect l="-1" r="49443" b="50460"/>
          <a:stretch>
            <a:fillRect/>
          </a:stretch>
        </p:blipFill>
        <p:spPr>
          <a:xfrm>
            <a:off x="333333" y="1246083"/>
            <a:ext cx="5053055" cy="4111731"/>
          </a:xfrm>
          <a:prstGeom prst="roundRect">
            <a:avLst>
              <a:gd name="adj" fmla="val 2434"/>
            </a:avLst>
          </a:prstGeom>
          <a:effectLst>
            <a:outerShdw blurRad="139700" dist="50800" dir="5400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3" name="name_15">
            <a:extLst>
              <a:ext uri="{FF2B5EF4-FFF2-40B4-BE49-F238E27FC236}">
                <a16:creationId xmlns:a16="http://schemas.microsoft.com/office/drawing/2014/main" xmlns="" id="{8811B0A2-4F5B-E771-D95D-159DD9B41ECD}"/>
              </a:ext>
            </a:extLst>
          </p:cNvPr>
          <p:cNvSpPr/>
          <p:nvPr/>
        </p:nvSpPr>
        <p:spPr>
          <a:xfrm rot="21599400">
            <a:off x="333374" y="399978"/>
            <a:ext cx="9615885" cy="458788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>
              <a:defRPr/>
            </a:pP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</a:rPr>
              <a:t>Запросы</a:t>
            </a: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</a:rPr>
              <a:t> интеграции</a:t>
            </a:r>
          </a:p>
        </p:txBody>
      </p:sp>
      <p:pic>
        <p:nvPicPr>
          <p:cNvPr id="4" name="Frame 1000003728" descr="preencoded.png">
            <a:extLst>
              <a:ext uri="{FF2B5EF4-FFF2-40B4-BE49-F238E27FC236}">
                <a16:creationId xmlns:a16="http://schemas.microsoft.com/office/drawing/2014/main" xmlns="" id="{58D563E1-90E9-5FEB-B051-B1AF08800B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1" b="3614"/>
          <a:stretch>
            <a:fillRect/>
          </a:stretch>
        </p:blipFill>
        <p:spPr bwMode="auto">
          <a:xfrm>
            <a:off x="10245090" y="1"/>
            <a:ext cx="1946910" cy="120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570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195" y="2025354"/>
            <a:ext cx="5138043" cy="3064530"/>
          </a:xfrm>
          <a:prstGeom prst="rect">
            <a:avLst/>
          </a:prstGeom>
          <a:effectLst>
            <a:outerShdw blurRad="139700" dist="50800" dir="5400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33333" y="1073148"/>
            <a:ext cx="7596229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Параметры интеграции для получения данных из 1С в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 Directum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RX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34" y="2025354"/>
            <a:ext cx="7253330" cy="3827699"/>
          </a:xfrm>
          <a:prstGeom prst="rect">
            <a:avLst/>
          </a:prstGeom>
          <a:effectLst>
            <a:outerShdw blurRad="139700" dist="50800" dir="5400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3" name="name_15">
            <a:extLst>
              <a:ext uri="{FF2B5EF4-FFF2-40B4-BE49-F238E27FC236}">
                <a16:creationId xmlns:a16="http://schemas.microsoft.com/office/drawing/2014/main" xmlns="" id="{3855F60E-F76F-467C-CD07-85B9B69DD7B4}"/>
              </a:ext>
            </a:extLst>
          </p:cNvPr>
          <p:cNvSpPr/>
          <p:nvPr/>
        </p:nvSpPr>
        <p:spPr>
          <a:xfrm rot="21599400">
            <a:off x="333374" y="399978"/>
            <a:ext cx="9615885" cy="458788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>
              <a:defRPr/>
            </a:pPr>
            <a:r>
              <a:rPr lang="en-US" sz="3200" b="1" dirty="0" err="1">
                <a:latin typeface="Roboto" panose="02000000000000000000" pitchFamily="2" charset="0"/>
                <a:ea typeface="Roboto" panose="02000000000000000000" pitchFamily="2" charset="0"/>
              </a:rPr>
              <a:t>Модуль</a:t>
            </a: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</a:rPr>
              <a:t> интеграции </a:t>
            </a: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</a:rPr>
              <a:t>Directum RX</a:t>
            </a:r>
            <a:endParaRPr lang="ru-RU" sz="3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Frame 1000003728" descr="preencoded.png">
            <a:extLst>
              <a:ext uri="{FF2B5EF4-FFF2-40B4-BE49-F238E27FC236}">
                <a16:creationId xmlns:a16="http://schemas.microsoft.com/office/drawing/2014/main" xmlns="" id="{CFAF2165-5DDE-906C-50A3-F524EAC8F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1" b="3614"/>
          <a:stretch>
            <a:fillRect/>
          </a:stretch>
        </p:blipFill>
        <p:spPr bwMode="auto">
          <a:xfrm>
            <a:off x="10245090" y="1"/>
            <a:ext cx="1946910" cy="120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4082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5089</TotalTime>
  <Words>983</Words>
  <Application>Microsoft Office PowerPoint</Application>
  <PresentationFormat>Широкоэкранный</PresentationFormat>
  <Paragraphs>278</Paragraphs>
  <Slides>28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Aptos</vt:lpstr>
      <vt:lpstr>Arial</vt:lpstr>
      <vt:lpstr>Calibri</vt:lpstr>
      <vt:lpstr>Calibri Light</vt:lpstr>
      <vt:lpstr>Golos Text SemiBold</vt:lpstr>
      <vt:lpstr>Roboto</vt:lpstr>
      <vt:lpstr>Системный шрифт, обычный</vt:lpstr>
      <vt:lpstr>Тема Office</vt:lpstr>
      <vt:lpstr>Visio.Drawing.15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Интеграция 1C – Directum Заявка на расходование денежных средств</dc:title>
  <dc:creator>Владимир Шевырев</dc:creator>
  <cp:lastModifiedBy>Владимир Шевырев</cp:lastModifiedBy>
  <cp:revision>73</cp:revision>
  <dcterms:created xsi:type="dcterms:W3CDTF">2025-12-25T08:31:23Z</dcterms:created>
  <dcterms:modified xsi:type="dcterms:W3CDTF">2026-03-04T10:34:02Z</dcterms:modified>
</cp:coreProperties>
</file>